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256" r:id="rId2"/>
    <p:sldId id="271" r:id="rId3"/>
    <p:sldId id="272" r:id="rId4"/>
    <p:sldId id="269" r:id="rId5"/>
    <p:sldId id="257" r:id="rId6"/>
    <p:sldId id="258" r:id="rId7"/>
    <p:sldId id="259" r:id="rId8"/>
    <p:sldId id="330" r:id="rId9"/>
    <p:sldId id="270" r:id="rId10"/>
    <p:sldId id="260" r:id="rId11"/>
    <p:sldId id="261" r:id="rId12"/>
    <p:sldId id="331" r:id="rId13"/>
    <p:sldId id="273" r:id="rId14"/>
    <p:sldId id="262" r:id="rId15"/>
    <p:sldId id="274" r:id="rId16"/>
    <p:sldId id="263" r:id="rId17"/>
    <p:sldId id="264" r:id="rId18"/>
    <p:sldId id="265" r:id="rId19"/>
    <p:sldId id="266" r:id="rId20"/>
    <p:sldId id="279" r:id="rId21"/>
    <p:sldId id="267" r:id="rId22"/>
    <p:sldId id="275" r:id="rId23"/>
    <p:sldId id="276" r:id="rId24"/>
    <p:sldId id="280" r:id="rId25"/>
    <p:sldId id="281" r:id="rId26"/>
    <p:sldId id="277" r:id="rId27"/>
    <p:sldId id="282" r:id="rId28"/>
    <p:sldId id="283" r:id="rId29"/>
    <p:sldId id="285" r:id="rId30"/>
    <p:sldId id="286" r:id="rId31"/>
    <p:sldId id="287" r:id="rId32"/>
    <p:sldId id="288" r:id="rId33"/>
    <p:sldId id="293" r:id="rId34"/>
    <p:sldId id="294" r:id="rId35"/>
    <p:sldId id="289" r:id="rId36"/>
    <p:sldId id="291" r:id="rId37"/>
    <p:sldId id="292" r:id="rId38"/>
    <p:sldId id="290" r:id="rId39"/>
    <p:sldId id="295" r:id="rId40"/>
    <p:sldId id="296" r:id="rId41"/>
    <p:sldId id="302" r:id="rId42"/>
    <p:sldId id="319" r:id="rId43"/>
    <p:sldId id="322" r:id="rId44"/>
    <p:sldId id="323" r:id="rId45"/>
    <p:sldId id="327" r:id="rId46"/>
    <p:sldId id="325" r:id="rId47"/>
    <p:sldId id="320" r:id="rId48"/>
    <p:sldId id="326" r:id="rId49"/>
    <p:sldId id="328" r:id="rId50"/>
    <p:sldId id="329" r:id="rId51"/>
    <p:sldId id="298" r:id="rId52"/>
    <p:sldId id="297" r:id="rId53"/>
    <p:sldId id="303" r:id="rId54"/>
    <p:sldId id="310" r:id="rId55"/>
    <p:sldId id="311" r:id="rId56"/>
    <p:sldId id="313" r:id="rId57"/>
    <p:sldId id="304" r:id="rId58"/>
    <p:sldId id="314" r:id="rId59"/>
    <p:sldId id="321" r:id="rId60"/>
    <p:sldId id="305" r:id="rId61"/>
    <p:sldId id="315" r:id="rId62"/>
    <p:sldId id="316" r:id="rId63"/>
    <p:sldId id="306" r:id="rId64"/>
    <p:sldId id="317" r:id="rId65"/>
    <p:sldId id="307" r:id="rId66"/>
    <p:sldId id="318" r:id="rId67"/>
    <p:sldId id="299" r:id="rId68"/>
    <p:sldId id="300" r:id="rId69"/>
    <p:sldId id="301" r:id="rId70"/>
    <p:sldId id="284" r:id="rId71"/>
    <p:sldId id="336" r:id="rId72"/>
    <p:sldId id="334" r:id="rId73"/>
    <p:sldId id="335" r:id="rId74"/>
    <p:sldId id="333" r:id="rId75"/>
    <p:sldId id="332"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4" d="100"/>
          <a:sy n="74" d="100"/>
        </p:scale>
        <p:origin x="-39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413DA5-4E2C-4313-9526-F7957AFF7745}" type="datetimeFigureOut">
              <a:rPr lang="en-US" smtClean="0"/>
              <a:t>10/17/2014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8D8FE0-5E34-4199-9931-4AE66465EB69}" type="slidenum">
              <a:rPr lang="en-US" smtClean="0"/>
              <a:t>‹#›</a:t>
            </a:fld>
            <a:endParaRPr lang="en-US"/>
          </a:p>
        </p:txBody>
      </p:sp>
    </p:spTree>
    <p:extLst>
      <p:ext uri="{BB962C8B-B14F-4D97-AF65-F5344CB8AC3E}">
        <p14:creationId xmlns:p14="http://schemas.microsoft.com/office/powerpoint/2010/main" val="1929521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1</a:t>
            </a:fld>
            <a:endParaRPr lang="en-US"/>
          </a:p>
        </p:txBody>
      </p:sp>
    </p:spTree>
    <p:extLst>
      <p:ext uri="{BB962C8B-B14F-4D97-AF65-F5344CB8AC3E}">
        <p14:creationId xmlns:p14="http://schemas.microsoft.com/office/powerpoint/2010/main" val="154595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10</a:t>
            </a:fld>
            <a:endParaRPr lang="en-US"/>
          </a:p>
        </p:txBody>
      </p:sp>
    </p:spTree>
    <p:extLst>
      <p:ext uri="{BB962C8B-B14F-4D97-AF65-F5344CB8AC3E}">
        <p14:creationId xmlns:p14="http://schemas.microsoft.com/office/powerpoint/2010/main" val="3757159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11</a:t>
            </a:fld>
            <a:endParaRPr lang="en-US"/>
          </a:p>
        </p:txBody>
      </p:sp>
    </p:spTree>
    <p:extLst>
      <p:ext uri="{BB962C8B-B14F-4D97-AF65-F5344CB8AC3E}">
        <p14:creationId xmlns:p14="http://schemas.microsoft.com/office/powerpoint/2010/main" val="2204162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12</a:t>
            </a:fld>
            <a:endParaRPr lang="en-US"/>
          </a:p>
        </p:txBody>
      </p:sp>
    </p:spTree>
    <p:extLst>
      <p:ext uri="{BB962C8B-B14F-4D97-AF65-F5344CB8AC3E}">
        <p14:creationId xmlns:p14="http://schemas.microsoft.com/office/powerpoint/2010/main" val="3008211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13</a:t>
            </a:fld>
            <a:endParaRPr lang="en-US"/>
          </a:p>
        </p:txBody>
      </p:sp>
    </p:spTree>
    <p:extLst>
      <p:ext uri="{BB962C8B-B14F-4D97-AF65-F5344CB8AC3E}">
        <p14:creationId xmlns:p14="http://schemas.microsoft.com/office/powerpoint/2010/main" val="181411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14</a:t>
            </a:fld>
            <a:endParaRPr lang="en-US"/>
          </a:p>
        </p:txBody>
      </p:sp>
    </p:spTree>
    <p:extLst>
      <p:ext uri="{BB962C8B-B14F-4D97-AF65-F5344CB8AC3E}">
        <p14:creationId xmlns:p14="http://schemas.microsoft.com/office/powerpoint/2010/main" val="4012103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15</a:t>
            </a:fld>
            <a:endParaRPr lang="en-US"/>
          </a:p>
        </p:txBody>
      </p:sp>
    </p:spTree>
    <p:extLst>
      <p:ext uri="{BB962C8B-B14F-4D97-AF65-F5344CB8AC3E}">
        <p14:creationId xmlns:p14="http://schemas.microsoft.com/office/powerpoint/2010/main" val="795361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16</a:t>
            </a:fld>
            <a:endParaRPr lang="en-US"/>
          </a:p>
        </p:txBody>
      </p:sp>
    </p:spTree>
    <p:extLst>
      <p:ext uri="{BB962C8B-B14F-4D97-AF65-F5344CB8AC3E}">
        <p14:creationId xmlns:p14="http://schemas.microsoft.com/office/powerpoint/2010/main" val="2155639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17</a:t>
            </a:fld>
            <a:endParaRPr lang="en-US"/>
          </a:p>
        </p:txBody>
      </p:sp>
    </p:spTree>
    <p:extLst>
      <p:ext uri="{BB962C8B-B14F-4D97-AF65-F5344CB8AC3E}">
        <p14:creationId xmlns:p14="http://schemas.microsoft.com/office/powerpoint/2010/main" val="2908279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18</a:t>
            </a:fld>
            <a:endParaRPr lang="en-US"/>
          </a:p>
        </p:txBody>
      </p:sp>
    </p:spTree>
    <p:extLst>
      <p:ext uri="{BB962C8B-B14F-4D97-AF65-F5344CB8AC3E}">
        <p14:creationId xmlns:p14="http://schemas.microsoft.com/office/powerpoint/2010/main" val="1965452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19</a:t>
            </a:fld>
            <a:endParaRPr lang="en-US"/>
          </a:p>
        </p:txBody>
      </p:sp>
    </p:spTree>
    <p:extLst>
      <p:ext uri="{BB962C8B-B14F-4D97-AF65-F5344CB8AC3E}">
        <p14:creationId xmlns:p14="http://schemas.microsoft.com/office/powerpoint/2010/main" val="2540574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2</a:t>
            </a:fld>
            <a:endParaRPr lang="en-US"/>
          </a:p>
        </p:txBody>
      </p:sp>
    </p:spTree>
    <p:extLst>
      <p:ext uri="{BB962C8B-B14F-4D97-AF65-F5344CB8AC3E}">
        <p14:creationId xmlns:p14="http://schemas.microsoft.com/office/powerpoint/2010/main" val="451365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20</a:t>
            </a:fld>
            <a:endParaRPr lang="en-US"/>
          </a:p>
        </p:txBody>
      </p:sp>
    </p:spTree>
    <p:extLst>
      <p:ext uri="{BB962C8B-B14F-4D97-AF65-F5344CB8AC3E}">
        <p14:creationId xmlns:p14="http://schemas.microsoft.com/office/powerpoint/2010/main" val="3819638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21</a:t>
            </a:fld>
            <a:endParaRPr lang="en-US"/>
          </a:p>
        </p:txBody>
      </p:sp>
    </p:spTree>
    <p:extLst>
      <p:ext uri="{BB962C8B-B14F-4D97-AF65-F5344CB8AC3E}">
        <p14:creationId xmlns:p14="http://schemas.microsoft.com/office/powerpoint/2010/main" val="1389030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22</a:t>
            </a:fld>
            <a:endParaRPr lang="en-US"/>
          </a:p>
        </p:txBody>
      </p:sp>
    </p:spTree>
    <p:extLst>
      <p:ext uri="{BB962C8B-B14F-4D97-AF65-F5344CB8AC3E}">
        <p14:creationId xmlns:p14="http://schemas.microsoft.com/office/powerpoint/2010/main" val="1246603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23</a:t>
            </a:fld>
            <a:endParaRPr lang="en-US"/>
          </a:p>
        </p:txBody>
      </p:sp>
    </p:spTree>
    <p:extLst>
      <p:ext uri="{BB962C8B-B14F-4D97-AF65-F5344CB8AC3E}">
        <p14:creationId xmlns:p14="http://schemas.microsoft.com/office/powerpoint/2010/main" val="3599804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24</a:t>
            </a:fld>
            <a:endParaRPr lang="en-US"/>
          </a:p>
        </p:txBody>
      </p:sp>
    </p:spTree>
    <p:extLst>
      <p:ext uri="{BB962C8B-B14F-4D97-AF65-F5344CB8AC3E}">
        <p14:creationId xmlns:p14="http://schemas.microsoft.com/office/powerpoint/2010/main" val="106401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25</a:t>
            </a:fld>
            <a:endParaRPr lang="en-US"/>
          </a:p>
        </p:txBody>
      </p:sp>
    </p:spTree>
    <p:extLst>
      <p:ext uri="{BB962C8B-B14F-4D97-AF65-F5344CB8AC3E}">
        <p14:creationId xmlns:p14="http://schemas.microsoft.com/office/powerpoint/2010/main" val="2573403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26</a:t>
            </a:fld>
            <a:endParaRPr lang="en-US"/>
          </a:p>
        </p:txBody>
      </p:sp>
    </p:spTree>
    <p:extLst>
      <p:ext uri="{BB962C8B-B14F-4D97-AF65-F5344CB8AC3E}">
        <p14:creationId xmlns:p14="http://schemas.microsoft.com/office/powerpoint/2010/main" val="389013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27</a:t>
            </a:fld>
            <a:endParaRPr lang="en-US"/>
          </a:p>
        </p:txBody>
      </p:sp>
    </p:spTree>
    <p:extLst>
      <p:ext uri="{BB962C8B-B14F-4D97-AF65-F5344CB8AC3E}">
        <p14:creationId xmlns:p14="http://schemas.microsoft.com/office/powerpoint/2010/main" val="1084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28</a:t>
            </a:fld>
            <a:endParaRPr lang="en-US"/>
          </a:p>
        </p:txBody>
      </p:sp>
    </p:spTree>
    <p:extLst>
      <p:ext uri="{BB962C8B-B14F-4D97-AF65-F5344CB8AC3E}">
        <p14:creationId xmlns:p14="http://schemas.microsoft.com/office/powerpoint/2010/main" val="3214201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29</a:t>
            </a:fld>
            <a:endParaRPr lang="en-US"/>
          </a:p>
        </p:txBody>
      </p:sp>
    </p:spTree>
    <p:extLst>
      <p:ext uri="{BB962C8B-B14F-4D97-AF65-F5344CB8AC3E}">
        <p14:creationId xmlns:p14="http://schemas.microsoft.com/office/powerpoint/2010/main" val="2999539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3</a:t>
            </a:fld>
            <a:endParaRPr lang="en-US"/>
          </a:p>
        </p:txBody>
      </p:sp>
    </p:spTree>
    <p:extLst>
      <p:ext uri="{BB962C8B-B14F-4D97-AF65-F5344CB8AC3E}">
        <p14:creationId xmlns:p14="http://schemas.microsoft.com/office/powerpoint/2010/main" val="42525288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30</a:t>
            </a:fld>
            <a:endParaRPr lang="en-US"/>
          </a:p>
        </p:txBody>
      </p:sp>
    </p:spTree>
    <p:extLst>
      <p:ext uri="{BB962C8B-B14F-4D97-AF65-F5344CB8AC3E}">
        <p14:creationId xmlns:p14="http://schemas.microsoft.com/office/powerpoint/2010/main" val="42428425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31</a:t>
            </a:fld>
            <a:endParaRPr lang="en-US"/>
          </a:p>
        </p:txBody>
      </p:sp>
    </p:spTree>
    <p:extLst>
      <p:ext uri="{BB962C8B-B14F-4D97-AF65-F5344CB8AC3E}">
        <p14:creationId xmlns:p14="http://schemas.microsoft.com/office/powerpoint/2010/main" val="3595078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32</a:t>
            </a:fld>
            <a:endParaRPr lang="en-US"/>
          </a:p>
        </p:txBody>
      </p:sp>
    </p:spTree>
    <p:extLst>
      <p:ext uri="{BB962C8B-B14F-4D97-AF65-F5344CB8AC3E}">
        <p14:creationId xmlns:p14="http://schemas.microsoft.com/office/powerpoint/2010/main" val="3031227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33</a:t>
            </a:fld>
            <a:endParaRPr lang="en-US"/>
          </a:p>
        </p:txBody>
      </p:sp>
    </p:spTree>
    <p:extLst>
      <p:ext uri="{BB962C8B-B14F-4D97-AF65-F5344CB8AC3E}">
        <p14:creationId xmlns:p14="http://schemas.microsoft.com/office/powerpoint/2010/main" val="621802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34</a:t>
            </a:fld>
            <a:endParaRPr lang="en-US"/>
          </a:p>
        </p:txBody>
      </p:sp>
    </p:spTree>
    <p:extLst>
      <p:ext uri="{BB962C8B-B14F-4D97-AF65-F5344CB8AC3E}">
        <p14:creationId xmlns:p14="http://schemas.microsoft.com/office/powerpoint/2010/main" val="1696993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35</a:t>
            </a:fld>
            <a:endParaRPr lang="en-US"/>
          </a:p>
        </p:txBody>
      </p:sp>
    </p:spTree>
    <p:extLst>
      <p:ext uri="{BB962C8B-B14F-4D97-AF65-F5344CB8AC3E}">
        <p14:creationId xmlns:p14="http://schemas.microsoft.com/office/powerpoint/2010/main" val="2193370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36</a:t>
            </a:fld>
            <a:endParaRPr lang="en-US"/>
          </a:p>
        </p:txBody>
      </p:sp>
    </p:spTree>
    <p:extLst>
      <p:ext uri="{BB962C8B-B14F-4D97-AF65-F5344CB8AC3E}">
        <p14:creationId xmlns:p14="http://schemas.microsoft.com/office/powerpoint/2010/main" val="3832761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37</a:t>
            </a:fld>
            <a:endParaRPr lang="en-US"/>
          </a:p>
        </p:txBody>
      </p:sp>
    </p:spTree>
    <p:extLst>
      <p:ext uri="{BB962C8B-B14F-4D97-AF65-F5344CB8AC3E}">
        <p14:creationId xmlns:p14="http://schemas.microsoft.com/office/powerpoint/2010/main" val="2668506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38</a:t>
            </a:fld>
            <a:endParaRPr lang="en-US"/>
          </a:p>
        </p:txBody>
      </p:sp>
    </p:spTree>
    <p:extLst>
      <p:ext uri="{BB962C8B-B14F-4D97-AF65-F5344CB8AC3E}">
        <p14:creationId xmlns:p14="http://schemas.microsoft.com/office/powerpoint/2010/main" val="13789174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39</a:t>
            </a:fld>
            <a:endParaRPr lang="en-US"/>
          </a:p>
        </p:txBody>
      </p:sp>
    </p:spTree>
    <p:extLst>
      <p:ext uri="{BB962C8B-B14F-4D97-AF65-F5344CB8AC3E}">
        <p14:creationId xmlns:p14="http://schemas.microsoft.com/office/powerpoint/2010/main" val="2017716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4</a:t>
            </a:fld>
            <a:endParaRPr lang="en-US"/>
          </a:p>
        </p:txBody>
      </p:sp>
    </p:spTree>
    <p:extLst>
      <p:ext uri="{BB962C8B-B14F-4D97-AF65-F5344CB8AC3E}">
        <p14:creationId xmlns:p14="http://schemas.microsoft.com/office/powerpoint/2010/main" val="4501946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40</a:t>
            </a:fld>
            <a:endParaRPr lang="en-US"/>
          </a:p>
        </p:txBody>
      </p:sp>
    </p:spTree>
    <p:extLst>
      <p:ext uri="{BB962C8B-B14F-4D97-AF65-F5344CB8AC3E}">
        <p14:creationId xmlns:p14="http://schemas.microsoft.com/office/powerpoint/2010/main" val="3463630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41</a:t>
            </a:fld>
            <a:endParaRPr lang="en-US"/>
          </a:p>
        </p:txBody>
      </p:sp>
    </p:spTree>
    <p:extLst>
      <p:ext uri="{BB962C8B-B14F-4D97-AF65-F5344CB8AC3E}">
        <p14:creationId xmlns:p14="http://schemas.microsoft.com/office/powerpoint/2010/main" val="1818126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42</a:t>
            </a:fld>
            <a:endParaRPr lang="en-US"/>
          </a:p>
        </p:txBody>
      </p:sp>
    </p:spTree>
    <p:extLst>
      <p:ext uri="{BB962C8B-B14F-4D97-AF65-F5344CB8AC3E}">
        <p14:creationId xmlns:p14="http://schemas.microsoft.com/office/powerpoint/2010/main" val="35427176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43</a:t>
            </a:fld>
            <a:endParaRPr lang="en-US"/>
          </a:p>
        </p:txBody>
      </p:sp>
    </p:spTree>
    <p:extLst>
      <p:ext uri="{BB962C8B-B14F-4D97-AF65-F5344CB8AC3E}">
        <p14:creationId xmlns:p14="http://schemas.microsoft.com/office/powerpoint/2010/main" val="13584733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44</a:t>
            </a:fld>
            <a:endParaRPr lang="en-US"/>
          </a:p>
        </p:txBody>
      </p:sp>
    </p:spTree>
    <p:extLst>
      <p:ext uri="{BB962C8B-B14F-4D97-AF65-F5344CB8AC3E}">
        <p14:creationId xmlns:p14="http://schemas.microsoft.com/office/powerpoint/2010/main" val="10444148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45</a:t>
            </a:fld>
            <a:endParaRPr lang="en-US"/>
          </a:p>
        </p:txBody>
      </p:sp>
    </p:spTree>
    <p:extLst>
      <p:ext uri="{BB962C8B-B14F-4D97-AF65-F5344CB8AC3E}">
        <p14:creationId xmlns:p14="http://schemas.microsoft.com/office/powerpoint/2010/main" val="20343016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46</a:t>
            </a:fld>
            <a:endParaRPr lang="en-US"/>
          </a:p>
        </p:txBody>
      </p:sp>
    </p:spTree>
    <p:extLst>
      <p:ext uri="{BB962C8B-B14F-4D97-AF65-F5344CB8AC3E}">
        <p14:creationId xmlns:p14="http://schemas.microsoft.com/office/powerpoint/2010/main" val="903940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47</a:t>
            </a:fld>
            <a:endParaRPr lang="en-US"/>
          </a:p>
        </p:txBody>
      </p:sp>
    </p:spTree>
    <p:extLst>
      <p:ext uri="{BB962C8B-B14F-4D97-AF65-F5344CB8AC3E}">
        <p14:creationId xmlns:p14="http://schemas.microsoft.com/office/powerpoint/2010/main" val="4548321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48</a:t>
            </a:fld>
            <a:endParaRPr lang="en-US"/>
          </a:p>
        </p:txBody>
      </p:sp>
    </p:spTree>
    <p:extLst>
      <p:ext uri="{BB962C8B-B14F-4D97-AF65-F5344CB8AC3E}">
        <p14:creationId xmlns:p14="http://schemas.microsoft.com/office/powerpoint/2010/main" val="25558396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49</a:t>
            </a:fld>
            <a:endParaRPr lang="en-US"/>
          </a:p>
        </p:txBody>
      </p:sp>
    </p:spTree>
    <p:extLst>
      <p:ext uri="{BB962C8B-B14F-4D97-AF65-F5344CB8AC3E}">
        <p14:creationId xmlns:p14="http://schemas.microsoft.com/office/powerpoint/2010/main" val="2441433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5</a:t>
            </a:fld>
            <a:endParaRPr lang="en-US"/>
          </a:p>
        </p:txBody>
      </p:sp>
    </p:spTree>
    <p:extLst>
      <p:ext uri="{BB962C8B-B14F-4D97-AF65-F5344CB8AC3E}">
        <p14:creationId xmlns:p14="http://schemas.microsoft.com/office/powerpoint/2010/main" val="13852696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50</a:t>
            </a:fld>
            <a:endParaRPr lang="en-US"/>
          </a:p>
        </p:txBody>
      </p:sp>
    </p:spTree>
    <p:extLst>
      <p:ext uri="{BB962C8B-B14F-4D97-AF65-F5344CB8AC3E}">
        <p14:creationId xmlns:p14="http://schemas.microsoft.com/office/powerpoint/2010/main" val="39437629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51</a:t>
            </a:fld>
            <a:endParaRPr lang="en-US"/>
          </a:p>
        </p:txBody>
      </p:sp>
    </p:spTree>
    <p:extLst>
      <p:ext uri="{BB962C8B-B14F-4D97-AF65-F5344CB8AC3E}">
        <p14:creationId xmlns:p14="http://schemas.microsoft.com/office/powerpoint/2010/main" val="676939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52</a:t>
            </a:fld>
            <a:endParaRPr lang="en-US"/>
          </a:p>
        </p:txBody>
      </p:sp>
    </p:spTree>
    <p:extLst>
      <p:ext uri="{BB962C8B-B14F-4D97-AF65-F5344CB8AC3E}">
        <p14:creationId xmlns:p14="http://schemas.microsoft.com/office/powerpoint/2010/main" val="18920870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53</a:t>
            </a:fld>
            <a:endParaRPr lang="en-US"/>
          </a:p>
        </p:txBody>
      </p:sp>
    </p:spTree>
    <p:extLst>
      <p:ext uri="{BB962C8B-B14F-4D97-AF65-F5344CB8AC3E}">
        <p14:creationId xmlns:p14="http://schemas.microsoft.com/office/powerpoint/2010/main" val="5941374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54</a:t>
            </a:fld>
            <a:endParaRPr lang="en-US"/>
          </a:p>
        </p:txBody>
      </p:sp>
    </p:spTree>
    <p:extLst>
      <p:ext uri="{BB962C8B-B14F-4D97-AF65-F5344CB8AC3E}">
        <p14:creationId xmlns:p14="http://schemas.microsoft.com/office/powerpoint/2010/main" val="17703101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55</a:t>
            </a:fld>
            <a:endParaRPr lang="en-US"/>
          </a:p>
        </p:txBody>
      </p:sp>
    </p:spTree>
    <p:extLst>
      <p:ext uri="{BB962C8B-B14F-4D97-AF65-F5344CB8AC3E}">
        <p14:creationId xmlns:p14="http://schemas.microsoft.com/office/powerpoint/2010/main" val="35064199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56</a:t>
            </a:fld>
            <a:endParaRPr lang="en-US"/>
          </a:p>
        </p:txBody>
      </p:sp>
    </p:spTree>
    <p:extLst>
      <p:ext uri="{BB962C8B-B14F-4D97-AF65-F5344CB8AC3E}">
        <p14:creationId xmlns:p14="http://schemas.microsoft.com/office/powerpoint/2010/main" val="33348640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57</a:t>
            </a:fld>
            <a:endParaRPr lang="en-US"/>
          </a:p>
        </p:txBody>
      </p:sp>
    </p:spTree>
    <p:extLst>
      <p:ext uri="{BB962C8B-B14F-4D97-AF65-F5344CB8AC3E}">
        <p14:creationId xmlns:p14="http://schemas.microsoft.com/office/powerpoint/2010/main" val="27230261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58</a:t>
            </a:fld>
            <a:endParaRPr lang="en-US"/>
          </a:p>
        </p:txBody>
      </p:sp>
    </p:spTree>
    <p:extLst>
      <p:ext uri="{BB962C8B-B14F-4D97-AF65-F5344CB8AC3E}">
        <p14:creationId xmlns:p14="http://schemas.microsoft.com/office/powerpoint/2010/main" val="12461763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59</a:t>
            </a:fld>
            <a:endParaRPr lang="en-US"/>
          </a:p>
        </p:txBody>
      </p:sp>
    </p:spTree>
    <p:extLst>
      <p:ext uri="{BB962C8B-B14F-4D97-AF65-F5344CB8AC3E}">
        <p14:creationId xmlns:p14="http://schemas.microsoft.com/office/powerpoint/2010/main" val="1944343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6</a:t>
            </a:fld>
            <a:endParaRPr lang="en-US"/>
          </a:p>
        </p:txBody>
      </p:sp>
    </p:spTree>
    <p:extLst>
      <p:ext uri="{BB962C8B-B14F-4D97-AF65-F5344CB8AC3E}">
        <p14:creationId xmlns:p14="http://schemas.microsoft.com/office/powerpoint/2010/main" val="2586507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60</a:t>
            </a:fld>
            <a:endParaRPr lang="en-US"/>
          </a:p>
        </p:txBody>
      </p:sp>
    </p:spTree>
    <p:extLst>
      <p:ext uri="{BB962C8B-B14F-4D97-AF65-F5344CB8AC3E}">
        <p14:creationId xmlns:p14="http://schemas.microsoft.com/office/powerpoint/2010/main" val="31458671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61</a:t>
            </a:fld>
            <a:endParaRPr lang="en-US"/>
          </a:p>
        </p:txBody>
      </p:sp>
    </p:spTree>
    <p:extLst>
      <p:ext uri="{BB962C8B-B14F-4D97-AF65-F5344CB8AC3E}">
        <p14:creationId xmlns:p14="http://schemas.microsoft.com/office/powerpoint/2010/main" val="7034473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62</a:t>
            </a:fld>
            <a:endParaRPr lang="en-US"/>
          </a:p>
        </p:txBody>
      </p:sp>
    </p:spTree>
    <p:extLst>
      <p:ext uri="{BB962C8B-B14F-4D97-AF65-F5344CB8AC3E}">
        <p14:creationId xmlns:p14="http://schemas.microsoft.com/office/powerpoint/2010/main" val="41488445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63</a:t>
            </a:fld>
            <a:endParaRPr lang="en-US"/>
          </a:p>
        </p:txBody>
      </p:sp>
    </p:spTree>
    <p:extLst>
      <p:ext uri="{BB962C8B-B14F-4D97-AF65-F5344CB8AC3E}">
        <p14:creationId xmlns:p14="http://schemas.microsoft.com/office/powerpoint/2010/main" val="35573055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64</a:t>
            </a:fld>
            <a:endParaRPr lang="en-US"/>
          </a:p>
        </p:txBody>
      </p:sp>
    </p:spTree>
    <p:extLst>
      <p:ext uri="{BB962C8B-B14F-4D97-AF65-F5344CB8AC3E}">
        <p14:creationId xmlns:p14="http://schemas.microsoft.com/office/powerpoint/2010/main" val="9985354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65</a:t>
            </a:fld>
            <a:endParaRPr lang="en-US"/>
          </a:p>
        </p:txBody>
      </p:sp>
    </p:spTree>
    <p:extLst>
      <p:ext uri="{BB962C8B-B14F-4D97-AF65-F5344CB8AC3E}">
        <p14:creationId xmlns:p14="http://schemas.microsoft.com/office/powerpoint/2010/main" val="14441476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66</a:t>
            </a:fld>
            <a:endParaRPr lang="en-US"/>
          </a:p>
        </p:txBody>
      </p:sp>
    </p:spTree>
    <p:extLst>
      <p:ext uri="{BB962C8B-B14F-4D97-AF65-F5344CB8AC3E}">
        <p14:creationId xmlns:p14="http://schemas.microsoft.com/office/powerpoint/2010/main" val="39304086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67</a:t>
            </a:fld>
            <a:endParaRPr lang="en-US"/>
          </a:p>
        </p:txBody>
      </p:sp>
    </p:spTree>
    <p:extLst>
      <p:ext uri="{BB962C8B-B14F-4D97-AF65-F5344CB8AC3E}">
        <p14:creationId xmlns:p14="http://schemas.microsoft.com/office/powerpoint/2010/main" val="9336192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68</a:t>
            </a:fld>
            <a:endParaRPr lang="en-US"/>
          </a:p>
        </p:txBody>
      </p:sp>
    </p:spTree>
    <p:extLst>
      <p:ext uri="{BB962C8B-B14F-4D97-AF65-F5344CB8AC3E}">
        <p14:creationId xmlns:p14="http://schemas.microsoft.com/office/powerpoint/2010/main" val="12573868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69</a:t>
            </a:fld>
            <a:endParaRPr lang="en-US"/>
          </a:p>
        </p:txBody>
      </p:sp>
    </p:spTree>
    <p:extLst>
      <p:ext uri="{BB962C8B-B14F-4D97-AF65-F5344CB8AC3E}">
        <p14:creationId xmlns:p14="http://schemas.microsoft.com/office/powerpoint/2010/main" val="3306645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7</a:t>
            </a:fld>
            <a:endParaRPr lang="en-US"/>
          </a:p>
        </p:txBody>
      </p:sp>
    </p:spTree>
    <p:extLst>
      <p:ext uri="{BB962C8B-B14F-4D97-AF65-F5344CB8AC3E}">
        <p14:creationId xmlns:p14="http://schemas.microsoft.com/office/powerpoint/2010/main" val="29342987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70</a:t>
            </a:fld>
            <a:endParaRPr lang="en-US"/>
          </a:p>
        </p:txBody>
      </p:sp>
    </p:spTree>
    <p:extLst>
      <p:ext uri="{BB962C8B-B14F-4D97-AF65-F5344CB8AC3E}">
        <p14:creationId xmlns:p14="http://schemas.microsoft.com/office/powerpoint/2010/main" val="8823791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71</a:t>
            </a:fld>
            <a:endParaRPr lang="en-US"/>
          </a:p>
        </p:txBody>
      </p:sp>
    </p:spTree>
    <p:extLst>
      <p:ext uri="{BB962C8B-B14F-4D97-AF65-F5344CB8AC3E}">
        <p14:creationId xmlns:p14="http://schemas.microsoft.com/office/powerpoint/2010/main" val="4676212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72</a:t>
            </a:fld>
            <a:endParaRPr lang="en-US"/>
          </a:p>
        </p:txBody>
      </p:sp>
    </p:spTree>
    <p:extLst>
      <p:ext uri="{BB962C8B-B14F-4D97-AF65-F5344CB8AC3E}">
        <p14:creationId xmlns:p14="http://schemas.microsoft.com/office/powerpoint/2010/main" val="23352422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73</a:t>
            </a:fld>
            <a:endParaRPr lang="en-US"/>
          </a:p>
        </p:txBody>
      </p:sp>
    </p:spTree>
    <p:extLst>
      <p:ext uri="{BB962C8B-B14F-4D97-AF65-F5344CB8AC3E}">
        <p14:creationId xmlns:p14="http://schemas.microsoft.com/office/powerpoint/2010/main" val="21534354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74</a:t>
            </a:fld>
            <a:endParaRPr lang="en-US"/>
          </a:p>
        </p:txBody>
      </p:sp>
    </p:spTree>
    <p:extLst>
      <p:ext uri="{BB962C8B-B14F-4D97-AF65-F5344CB8AC3E}">
        <p14:creationId xmlns:p14="http://schemas.microsoft.com/office/powerpoint/2010/main" val="24472515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75</a:t>
            </a:fld>
            <a:endParaRPr lang="en-US"/>
          </a:p>
        </p:txBody>
      </p:sp>
    </p:spTree>
    <p:extLst>
      <p:ext uri="{BB962C8B-B14F-4D97-AF65-F5344CB8AC3E}">
        <p14:creationId xmlns:p14="http://schemas.microsoft.com/office/powerpoint/2010/main" val="2356846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8</a:t>
            </a:fld>
            <a:endParaRPr lang="en-US"/>
          </a:p>
        </p:txBody>
      </p:sp>
    </p:spTree>
    <p:extLst>
      <p:ext uri="{BB962C8B-B14F-4D97-AF65-F5344CB8AC3E}">
        <p14:creationId xmlns:p14="http://schemas.microsoft.com/office/powerpoint/2010/main" val="253000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8D8FE0-5E34-4199-9931-4AE66465EB69}" type="slidenum">
              <a:rPr lang="en-US" smtClean="0"/>
              <a:t>9</a:t>
            </a:fld>
            <a:endParaRPr lang="en-US"/>
          </a:p>
        </p:txBody>
      </p:sp>
    </p:spTree>
    <p:extLst>
      <p:ext uri="{BB962C8B-B14F-4D97-AF65-F5344CB8AC3E}">
        <p14:creationId xmlns:p14="http://schemas.microsoft.com/office/powerpoint/2010/main" val="3727271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68B68A-1158-C147-99EE-DE753A020D4D}" type="datetimeFigureOut">
              <a:rPr lang="en-US" smtClean="0"/>
              <a:t>10/17/2014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E9FBB1-509F-EA4C-8EAC-6EDAB4C54E67}" type="slidenum">
              <a:rPr lang="en-US" smtClean="0"/>
              <a:t>‹#›</a:t>
            </a:fld>
            <a:endParaRPr lang="en-US" dirty="0"/>
          </a:p>
        </p:txBody>
      </p:sp>
    </p:spTree>
    <p:extLst>
      <p:ext uri="{BB962C8B-B14F-4D97-AF65-F5344CB8AC3E}">
        <p14:creationId xmlns:p14="http://schemas.microsoft.com/office/powerpoint/2010/main" val="3464840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68B68A-1158-C147-99EE-DE753A020D4D}" type="datetimeFigureOut">
              <a:rPr lang="en-US" smtClean="0"/>
              <a:t>10/17/2014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E9FBB1-509F-EA4C-8EAC-6EDAB4C54E67}" type="slidenum">
              <a:rPr lang="en-US" smtClean="0"/>
              <a:t>‹#›</a:t>
            </a:fld>
            <a:endParaRPr lang="en-US" dirty="0"/>
          </a:p>
        </p:txBody>
      </p:sp>
    </p:spTree>
    <p:extLst>
      <p:ext uri="{BB962C8B-B14F-4D97-AF65-F5344CB8AC3E}">
        <p14:creationId xmlns:p14="http://schemas.microsoft.com/office/powerpoint/2010/main" val="894480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68B68A-1158-C147-99EE-DE753A020D4D}" type="datetimeFigureOut">
              <a:rPr lang="en-US" smtClean="0"/>
              <a:t>10/17/2014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E9FBB1-509F-EA4C-8EAC-6EDAB4C54E67}" type="slidenum">
              <a:rPr lang="en-US" smtClean="0"/>
              <a:t>‹#›</a:t>
            </a:fld>
            <a:endParaRPr lang="en-US" dirty="0"/>
          </a:p>
        </p:txBody>
      </p:sp>
    </p:spTree>
    <p:extLst>
      <p:ext uri="{BB962C8B-B14F-4D97-AF65-F5344CB8AC3E}">
        <p14:creationId xmlns:p14="http://schemas.microsoft.com/office/powerpoint/2010/main" val="2654472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68B68A-1158-C147-99EE-DE753A020D4D}" type="datetimeFigureOut">
              <a:rPr lang="en-US" smtClean="0"/>
              <a:t>10/17/2014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E9FBB1-509F-EA4C-8EAC-6EDAB4C54E67}" type="slidenum">
              <a:rPr lang="en-US" smtClean="0"/>
              <a:t>‹#›</a:t>
            </a:fld>
            <a:endParaRPr lang="en-US" dirty="0"/>
          </a:p>
        </p:txBody>
      </p:sp>
    </p:spTree>
    <p:extLst>
      <p:ext uri="{BB962C8B-B14F-4D97-AF65-F5344CB8AC3E}">
        <p14:creationId xmlns:p14="http://schemas.microsoft.com/office/powerpoint/2010/main" val="2851371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68B68A-1158-C147-99EE-DE753A020D4D}" type="datetimeFigureOut">
              <a:rPr lang="en-US" smtClean="0"/>
              <a:t>10/17/2014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E9FBB1-509F-EA4C-8EAC-6EDAB4C54E67}" type="slidenum">
              <a:rPr lang="en-US" smtClean="0"/>
              <a:t>‹#›</a:t>
            </a:fld>
            <a:endParaRPr lang="en-US" dirty="0"/>
          </a:p>
        </p:txBody>
      </p:sp>
    </p:spTree>
    <p:extLst>
      <p:ext uri="{BB962C8B-B14F-4D97-AF65-F5344CB8AC3E}">
        <p14:creationId xmlns:p14="http://schemas.microsoft.com/office/powerpoint/2010/main" val="2117151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68B68A-1158-C147-99EE-DE753A020D4D}" type="datetimeFigureOut">
              <a:rPr lang="en-US" smtClean="0"/>
              <a:t>10/17/2014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E9FBB1-509F-EA4C-8EAC-6EDAB4C54E67}" type="slidenum">
              <a:rPr lang="en-US" smtClean="0"/>
              <a:t>‹#›</a:t>
            </a:fld>
            <a:endParaRPr lang="en-US" dirty="0"/>
          </a:p>
        </p:txBody>
      </p:sp>
    </p:spTree>
    <p:extLst>
      <p:ext uri="{BB962C8B-B14F-4D97-AF65-F5344CB8AC3E}">
        <p14:creationId xmlns:p14="http://schemas.microsoft.com/office/powerpoint/2010/main" val="780829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68B68A-1158-C147-99EE-DE753A020D4D}" type="datetimeFigureOut">
              <a:rPr lang="en-US" smtClean="0"/>
              <a:t>10/17/2014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BE9FBB1-509F-EA4C-8EAC-6EDAB4C54E67}" type="slidenum">
              <a:rPr lang="en-US" smtClean="0"/>
              <a:t>‹#›</a:t>
            </a:fld>
            <a:endParaRPr lang="en-US" dirty="0"/>
          </a:p>
        </p:txBody>
      </p:sp>
    </p:spTree>
    <p:extLst>
      <p:ext uri="{BB962C8B-B14F-4D97-AF65-F5344CB8AC3E}">
        <p14:creationId xmlns:p14="http://schemas.microsoft.com/office/powerpoint/2010/main" val="625956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68B68A-1158-C147-99EE-DE753A020D4D}" type="datetimeFigureOut">
              <a:rPr lang="en-US" smtClean="0"/>
              <a:t>10/17/2014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E9FBB1-509F-EA4C-8EAC-6EDAB4C54E67}" type="slidenum">
              <a:rPr lang="en-US" smtClean="0"/>
              <a:t>‹#›</a:t>
            </a:fld>
            <a:endParaRPr lang="en-US" dirty="0"/>
          </a:p>
        </p:txBody>
      </p:sp>
    </p:spTree>
    <p:extLst>
      <p:ext uri="{BB962C8B-B14F-4D97-AF65-F5344CB8AC3E}">
        <p14:creationId xmlns:p14="http://schemas.microsoft.com/office/powerpoint/2010/main" val="3329554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68B68A-1158-C147-99EE-DE753A020D4D}" type="datetimeFigureOut">
              <a:rPr lang="en-US" smtClean="0"/>
              <a:t>10/17/2014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BE9FBB1-509F-EA4C-8EAC-6EDAB4C54E67}" type="slidenum">
              <a:rPr lang="en-US" smtClean="0"/>
              <a:t>‹#›</a:t>
            </a:fld>
            <a:endParaRPr lang="en-US" dirty="0"/>
          </a:p>
        </p:txBody>
      </p:sp>
    </p:spTree>
    <p:extLst>
      <p:ext uri="{BB962C8B-B14F-4D97-AF65-F5344CB8AC3E}">
        <p14:creationId xmlns:p14="http://schemas.microsoft.com/office/powerpoint/2010/main" val="2832078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68B68A-1158-C147-99EE-DE753A020D4D}" type="datetimeFigureOut">
              <a:rPr lang="en-US" smtClean="0"/>
              <a:t>10/17/2014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E9FBB1-509F-EA4C-8EAC-6EDAB4C54E67}" type="slidenum">
              <a:rPr lang="en-US" smtClean="0"/>
              <a:t>‹#›</a:t>
            </a:fld>
            <a:endParaRPr lang="en-US" dirty="0"/>
          </a:p>
        </p:txBody>
      </p:sp>
    </p:spTree>
    <p:extLst>
      <p:ext uri="{BB962C8B-B14F-4D97-AF65-F5344CB8AC3E}">
        <p14:creationId xmlns:p14="http://schemas.microsoft.com/office/powerpoint/2010/main" val="1331423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68B68A-1158-C147-99EE-DE753A020D4D}" type="datetimeFigureOut">
              <a:rPr lang="en-US" smtClean="0"/>
              <a:t>10/17/2014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E9FBB1-509F-EA4C-8EAC-6EDAB4C54E67}" type="slidenum">
              <a:rPr lang="en-US" smtClean="0"/>
              <a:t>‹#›</a:t>
            </a:fld>
            <a:endParaRPr lang="en-US" dirty="0"/>
          </a:p>
        </p:txBody>
      </p:sp>
    </p:spTree>
    <p:extLst>
      <p:ext uri="{BB962C8B-B14F-4D97-AF65-F5344CB8AC3E}">
        <p14:creationId xmlns:p14="http://schemas.microsoft.com/office/powerpoint/2010/main" val="4027725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68B68A-1158-C147-99EE-DE753A020D4D}" type="datetimeFigureOut">
              <a:rPr lang="en-US" smtClean="0"/>
              <a:t>10/17/2014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E9FBB1-509F-EA4C-8EAC-6EDAB4C54E67}" type="slidenum">
              <a:rPr lang="en-US" smtClean="0"/>
              <a:t>‹#›</a:t>
            </a:fld>
            <a:endParaRPr lang="en-US" dirty="0"/>
          </a:p>
        </p:txBody>
      </p:sp>
    </p:spTree>
    <p:extLst>
      <p:ext uri="{BB962C8B-B14F-4D97-AF65-F5344CB8AC3E}">
        <p14:creationId xmlns:p14="http://schemas.microsoft.com/office/powerpoint/2010/main" val="4154577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8.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7724" y="958257"/>
            <a:ext cx="8254247" cy="1470025"/>
          </a:xfrm>
        </p:spPr>
        <p:txBody>
          <a:bodyPr>
            <a:normAutofit fontScale="90000"/>
          </a:bodyPr>
          <a:lstStyle/>
          <a:p>
            <a:r>
              <a:rPr lang="en-US" dirty="0"/>
              <a:t>The Development of School Psychology Assessment Centers: Training, Service Delivery and Research</a:t>
            </a:r>
            <a:r>
              <a:rPr lang="en-US" dirty="0" smtClean="0">
                <a:effectLst/>
              </a:rPr>
              <a:t> </a:t>
            </a:r>
            <a:endParaRPr lang="en-US" dirty="0"/>
          </a:p>
        </p:txBody>
      </p:sp>
      <p:sp>
        <p:nvSpPr>
          <p:cNvPr id="3" name="Subtitle 2"/>
          <p:cNvSpPr>
            <a:spLocks noGrp="1"/>
          </p:cNvSpPr>
          <p:nvPr>
            <p:ph type="subTitle" idx="1"/>
          </p:nvPr>
        </p:nvSpPr>
        <p:spPr>
          <a:xfrm>
            <a:off x="685801" y="3243862"/>
            <a:ext cx="7651990" cy="1786314"/>
          </a:xfrm>
        </p:spPr>
        <p:txBody>
          <a:bodyPr>
            <a:normAutofit/>
          </a:bodyPr>
          <a:lstStyle/>
          <a:p>
            <a:r>
              <a:rPr lang="en-US" sz="2400" dirty="0" smtClean="0"/>
              <a:t>Nina Ellis-Hervey Ph.D., NCSP, LSSP</a:t>
            </a:r>
          </a:p>
          <a:p>
            <a:r>
              <a:rPr lang="en-US" sz="2400" dirty="0" smtClean="0"/>
              <a:t>Alison Bradford, M.A.</a:t>
            </a:r>
          </a:p>
          <a:p>
            <a:r>
              <a:rPr lang="en-US" sz="2400" dirty="0" err="1" smtClean="0"/>
              <a:t>DeShae</a:t>
            </a:r>
            <a:r>
              <a:rPr lang="en-US" sz="2400" dirty="0" smtClean="0"/>
              <a:t> Davis, B.S.</a:t>
            </a:r>
          </a:p>
        </p:txBody>
      </p:sp>
      <p:sp>
        <p:nvSpPr>
          <p:cNvPr id="4" name="TextBox 3"/>
          <p:cNvSpPr txBox="1"/>
          <p:nvPr/>
        </p:nvSpPr>
        <p:spPr>
          <a:xfrm>
            <a:off x="2255715" y="4663490"/>
            <a:ext cx="4594975" cy="400110"/>
          </a:xfrm>
          <a:prstGeom prst="rect">
            <a:avLst/>
          </a:prstGeom>
          <a:noFill/>
        </p:spPr>
        <p:txBody>
          <a:bodyPr wrap="square" rtlCol="0">
            <a:spAutoFit/>
          </a:bodyPr>
          <a:lstStyle/>
          <a:p>
            <a:pPr algn="ctr"/>
            <a:r>
              <a:rPr lang="en-US" sz="2000" dirty="0" smtClean="0"/>
              <a:t>Stephen </a:t>
            </a:r>
            <a:r>
              <a:rPr lang="en-US" sz="2000" dirty="0"/>
              <a:t>F. Austin State </a:t>
            </a:r>
            <a:r>
              <a:rPr lang="en-US" sz="2000" dirty="0" smtClean="0"/>
              <a:t>University</a:t>
            </a:r>
            <a:endParaRPr lang="en-US" sz="2000" dirty="0"/>
          </a:p>
        </p:txBody>
      </p:sp>
      <p:sp>
        <p:nvSpPr>
          <p:cNvPr id="6" name="Rectangle 5"/>
          <p:cNvSpPr/>
          <p:nvPr/>
        </p:nvSpPr>
        <p:spPr>
          <a:xfrm>
            <a:off x="2606604" y="5404492"/>
            <a:ext cx="6349419" cy="523220"/>
          </a:xfrm>
          <a:prstGeom prst="rect">
            <a:avLst/>
          </a:prstGeom>
        </p:spPr>
        <p:txBody>
          <a:bodyPr wrap="square">
            <a:spAutoFit/>
          </a:bodyPr>
          <a:lstStyle/>
          <a:p>
            <a:pPr algn="ctr"/>
            <a:r>
              <a:rPr lang="en-US" sz="2800" dirty="0" smtClean="0"/>
              <a:t>22</a:t>
            </a:r>
            <a:r>
              <a:rPr lang="en-US" sz="2800" baseline="30000" dirty="0" smtClean="0"/>
              <a:t>nd</a:t>
            </a:r>
            <a:r>
              <a:rPr lang="en-US" sz="2800" dirty="0" smtClean="0"/>
              <a:t> Annual </a:t>
            </a:r>
            <a:r>
              <a:rPr lang="en-US" sz="2800" dirty="0"/>
              <a:t>State </a:t>
            </a:r>
            <a:r>
              <a:rPr lang="en-US" sz="2800" dirty="0" smtClean="0"/>
              <a:t>Conference</a:t>
            </a:r>
            <a:endParaRPr lang="en-US" sz="2800" dirty="0"/>
          </a:p>
        </p:txBody>
      </p:sp>
      <p:pic>
        <p:nvPicPr>
          <p:cNvPr id="7" name="Picture 6" descr="tasp-logo.jpg"/>
          <p:cNvPicPr>
            <a:picLocks noChangeAspect="1"/>
          </p:cNvPicPr>
          <p:nvPr/>
        </p:nvPicPr>
        <p:blipFill rotWithShape="1">
          <a:blip r:embed="rId3">
            <a:extLst>
              <a:ext uri="{28A0092B-C50C-407E-A947-70E740481C1C}">
                <a14:useLocalDpi xmlns:a14="http://schemas.microsoft.com/office/drawing/2010/main" val="0"/>
              </a:ext>
            </a:extLst>
          </a:blip>
          <a:srcRect r="60141" b="31358"/>
          <a:stretch/>
        </p:blipFill>
        <p:spPr>
          <a:xfrm>
            <a:off x="1136944" y="5063600"/>
            <a:ext cx="2495608" cy="1046096"/>
          </a:xfrm>
          <a:prstGeom prst="rect">
            <a:avLst/>
          </a:prstGeom>
          <a:ln>
            <a:noFill/>
          </a:ln>
          <a:effectLst>
            <a:softEdge rad="112500"/>
          </a:effectLst>
        </p:spPr>
      </p:pic>
    </p:spTree>
    <p:extLst>
      <p:ext uri="{BB962C8B-B14F-4D97-AF65-F5344CB8AC3E}">
        <p14:creationId xmlns:p14="http://schemas.microsoft.com/office/powerpoint/2010/main" val="11835659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I (WE) Begin?</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development of SPACs are no easy feat and require the assistance and dedication of many personnel. </a:t>
            </a:r>
            <a:endParaRPr lang="en-US" dirty="0" smtClean="0"/>
          </a:p>
          <a:p>
            <a:pPr lvl="1"/>
            <a:r>
              <a:rPr lang="en-US" dirty="0" smtClean="0"/>
              <a:t>Students</a:t>
            </a:r>
          </a:p>
          <a:p>
            <a:pPr lvl="1"/>
            <a:r>
              <a:rPr lang="en-US" dirty="0" smtClean="0"/>
              <a:t>Graduate assistants</a:t>
            </a:r>
          </a:p>
          <a:p>
            <a:pPr lvl="1"/>
            <a:r>
              <a:rPr lang="en-US" dirty="0" smtClean="0"/>
              <a:t>Faculty</a:t>
            </a:r>
          </a:p>
          <a:p>
            <a:pPr lvl="1"/>
            <a:r>
              <a:rPr lang="en-US" dirty="0" smtClean="0"/>
              <a:t>Department chairs</a:t>
            </a:r>
          </a:p>
          <a:p>
            <a:pPr lvl="1"/>
            <a:r>
              <a:rPr lang="en-US" dirty="0" smtClean="0"/>
              <a:t>Deans</a:t>
            </a:r>
          </a:p>
          <a:p>
            <a:pPr lvl="1"/>
            <a:r>
              <a:rPr lang="en-US" dirty="0" smtClean="0"/>
              <a:t>Provosts</a:t>
            </a:r>
          </a:p>
          <a:p>
            <a:pPr lvl="1"/>
            <a:r>
              <a:rPr lang="en-US" dirty="0" smtClean="0"/>
              <a:t>Presidents</a:t>
            </a:r>
          </a:p>
          <a:p>
            <a:pPr lvl="1"/>
            <a:r>
              <a:rPr lang="en-US" dirty="0" smtClean="0"/>
              <a:t>University Counsel</a:t>
            </a:r>
            <a:endParaRPr lang="en-US" dirty="0"/>
          </a:p>
        </p:txBody>
      </p:sp>
      <p:pic>
        <p:nvPicPr>
          <p:cNvPr id="4" name="Picture 3"/>
          <p:cNvPicPr>
            <a:picLocks noChangeAspect="1"/>
          </p:cNvPicPr>
          <p:nvPr/>
        </p:nvPicPr>
        <p:blipFill>
          <a:blip r:embed="rId3"/>
          <a:stretch>
            <a:fillRect/>
          </a:stretch>
        </p:blipFill>
        <p:spPr>
          <a:xfrm>
            <a:off x="4567505" y="2870190"/>
            <a:ext cx="3741396" cy="2547595"/>
          </a:xfrm>
          <a:prstGeom prst="rect">
            <a:avLst/>
          </a:prstGeom>
        </p:spPr>
      </p:pic>
    </p:spTree>
    <p:extLst>
      <p:ext uri="{BB962C8B-B14F-4D97-AF65-F5344CB8AC3E}">
        <p14:creationId xmlns:p14="http://schemas.microsoft.com/office/powerpoint/2010/main" val="1195014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I (WE) Begin?</a:t>
            </a:r>
            <a:endParaRPr lang="en-US" dirty="0"/>
          </a:p>
        </p:txBody>
      </p:sp>
      <p:sp>
        <p:nvSpPr>
          <p:cNvPr id="3" name="Content Placeholder 2"/>
          <p:cNvSpPr>
            <a:spLocks noGrp="1"/>
          </p:cNvSpPr>
          <p:nvPr>
            <p:ph idx="1"/>
          </p:nvPr>
        </p:nvSpPr>
        <p:spPr/>
        <p:txBody>
          <a:bodyPr/>
          <a:lstStyle/>
          <a:p>
            <a:r>
              <a:rPr lang="en-US" dirty="0"/>
              <a:t>This quest also </a:t>
            </a:r>
            <a:r>
              <a:rPr lang="en-US" dirty="0" smtClean="0"/>
              <a:t>requires:</a:t>
            </a:r>
          </a:p>
          <a:p>
            <a:pPr lvl="1"/>
            <a:r>
              <a:rPr lang="en-US" dirty="0" smtClean="0"/>
              <a:t>Hours of your time</a:t>
            </a:r>
          </a:p>
          <a:p>
            <a:pPr lvl="1"/>
            <a:r>
              <a:rPr lang="en-US" dirty="0" smtClean="0"/>
              <a:t>Patience</a:t>
            </a:r>
          </a:p>
          <a:p>
            <a:pPr lvl="1"/>
            <a:r>
              <a:rPr lang="en-US" dirty="0"/>
              <a:t>D</a:t>
            </a:r>
            <a:r>
              <a:rPr lang="en-US" dirty="0" smtClean="0"/>
              <a:t>evelopment </a:t>
            </a:r>
            <a:r>
              <a:rPr lang="en-US" dirty="0"/>
              <a:t>of </a:t>
            </a:r>
            <a:r>
              <a:rPr lang="en-US" dirty="0" smtClean="0"/>
              <a:t>relationships</a:t>
            </a:r>
            <a:endParaRPr lang="en-US" dirty="0"/>
          </a:p>
          <a:p>
            <a:pPr lvl="1"/>
            <a:r>
              <a:rPr lang="en-US" dirty="0"/>
              <a:t>M</a:t>
            </a:r>
            <a:r>
              <a:rPr lang="en-US" dirty="0" smtClean="0"/>
              <a:t>arketing </a:t>
            </a:r>
            <a:r>
              <a:rPr lang="en-US" dirty="0"/>
              <a:t>and more</a:t>
            </a:r>
            <a:r>
              <a:rPr lang="en-US" dirty="0" smtClean="0">
                <a:effectLst/>
              </a:rPr>
              <a:t> (before, during and after </a:t>
            </a:r>
            <a:r>
              <a:rPr lang="en-US" dirty="0" smtClean="0"/>
              <a:t>your center is up and running)</a:t>
            </a:r>
          </a:p>
        </p:txBody>
      </p:sp>
    </p:spTree>
    <p:extLst>
      <p:ext uri="{BB962C8B-B14F-4D97-AF65-F5344CB8AC3E}">
        <p14:creationId xmlns:p14="http://schemas.microsoft.com/office/powerpoint/2010/main" val="4145937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115"/>
            <a:ext cx="8229600" cy="1143000"/>
          </a:xfrm>
        </p:spPr>
        <p:txBody>
          <a:bodyPr/>
          <a:lstStyle/>
          <a:p>
            <a:r>
              <a:rPr lang="en-US" dirty="0"/>
              <a:t>Where do I (WE) Begin?</a:t>
            </a:r>
          </a:p>
        </p:txBody>
      </p:sp>
      <p:sp>
        <p:nvSpPr>
          <p:cNvPr id="3" name="Content Placeholder 2"/>
          <p:cNvSpPr>
            <a:spLocks noGrp="1"/>
          </p:cNvSpPr>
          <p:nvPr>
            <p:ph idx="1"/>
          </p:nvPr>
        </p:nvSpPr>
        <p:spPr>
          <a:xfrm>
            <a:off x="457200" y="1131468"/>
            <a:ext cx="8229600" cy="5510820"/>
          </a:xfrm>
        </p:spPr>
        <p:txBody>
          <a:bodyPr>
            <a:normAutofit fontScale="92500" lnSpcReduction="10000"/>
          </a:bodyPr>
          <a:lstStyle/>
          <a:p>
            <a:r>
              <a:rPr lang="en-US" dirty="0" smtClean="0"/>
              <a:t>Where do I retrieve a guide on how to take on this task?</a:t>
            </a:r>
          </a:p>
          <a:p>
            <a:pPr lvl="1"/>
            <a:r>
              <a:rPr lang="en-US" dirty="0" smtClean="0"/>
              <a:t>There is a dearth in the literature related to creating such centers and the steps to their start and completion.</a:t>
            </a:r>
          </a:p>
          <a:p>
            <a:pPr lvl="2"/>
            <a:r>
              <a:rPr lang="en-US" dirty="0" smtClean="0"/>
              <a:t>Some authors address best practices in school-based mental health services and their use (Atkins et al. 2001; Atkins et </a:t>
            </a:r>
            <a:r>
              <a:rPr lang="en-US" dirty="0"/>
              <a:t>al </a:t>
            </a:r>
            <a:r>
              <a:rPr lang="en-US" dirty="0" smtClean="0"/>
              <a:t>2003; Doll &amp; Cummings 2008; Flaherty &amp; </a:t>
            </a:r>
            <a:r>
              <a:rPr lang="en-US" dirty="0" err="1" smtClean="0"/>
              <a:t>Osher</a:t>
            </a:r>
            <a:r>
              <a:rPr lang="en-US" dirty="0"/>
              <a:t> </a:t>
            </a:r>
            <a:r>
              <a:rPr lang="en-US" dirty="0" smtClean="0"/>
              <a:t>2003; Flaherty &amp; </a:t>
            </a:r>
            <a:r>
              <a:rPr lang="en-US" dirty="0" err="1" smtClean="0"/>
              <a:t>Weist</a:t>
            </a:r>
            <a:r>
              <a:rPr lang="en-US" dirty="0" smtClean="0"/>
              <a:t> 1999; Jacoby</a:t>
            </a:r>
            <a:r>
              <a:rPr lang="en-US" dirty="0"/>
              <a:t> </a:t>
            </a:r>
            <a:r>
              <a:rPr lang="en-US" dirty="0" smtClean="0"/>
              <a:t>2005; </a:t>
            </a:r>
            <a:r>
              <a:rPr lang="en-US" dirty="0" err="1" smtClean="0"/>
              <a:t>Paternite</a:t>
            </a:r>
            <a:r>
              <a:rPr lang="en-US" dirty="0" smtClean="0"/>
              <a:t> 2004; </a:t>
            </a:r>
            <a:r>
              <a:rPr lang="en-US" dirty="0" err="1" smtClean="0"/>
              <a:t>Rones</a:t>
            </a:r>
            <a:r>
              <a:rPr lang="en-US" dirty="0"/>
              <a:t> </a:t>
            </a:r>
            <a:r>
              <a:rPr lang="en-US" dirty="0" smtClean="0"/>
              <a:t>&amp; </a:t>
            </a:r>
            <a:r>
              <a:rPr lang="en-US" dirty="0" err="1" smtClean="0"/>
              <a:t>Hoagwood</a:t>
            </a:r>
            <a:r>
              <a:rPr lang="en-US" dirty="0"/>
              <a:t> </a:t>
            </a:r>
            <a:r>
              <a:rPr lang="en-US" dirty="0" smtClean="0"/>
              <a:t>2000; </a:t>
            </a:r>
            <a:r>
              <a:rPr lang="en-US" dirty="0" err="1"/>
              <a:t>Weist</a:t>
            </a:r>
            <a:r>
              <a:rPr lang="en-US" dirty="0"/>
              <a:t>, M</a:t>
            </a:r>
            <a:r>
              <a:rPr lang="en-US" dirty="0" smtClean="0"/>
              <a:t>. et al. 2003)</a:t>
            </a:r>
          </a:p>
          <a:p>
            <a:pPr lvl="2"/>
            <a:r>
              <a:rPr lang="en-US" dirty="0" smtClean="0"/>
              <a:t>However, there is very little on the creation, development and how to sustain a SPAC.</a:t>
            </a:r>
          </a:p>
          <a:p>
            <a:pPr lvl="3"/>
            <a:r>
              <a:rPr lang="en-US" dirty="0" smtClean="0"/>
              <a:t>There is some information on starting a private practice in psychology (Smith-Baily, 2003).</a:t>
            </a:r>
          </a:p>
          <a:p>
            <a:pPr lvl="4"/>
            <a:r>
              <a:rPr lang="en-US" dirty="0" smtClean="0"/>
              <a:t>Some of the process is similar.</a:t>
            </a:r>
          </a:p>
          <a:p>
            <a:pPr lvl="2"/>
            <a:endParaRPr lang="en-US" dirty="0"/>
          </a:p>
        </p:txBody>
      </p:sp>
    </p:spTree>
    <p:extLst>
      <p:ext uri="{BB962C8B-B14F-4D97-AF65-F5344CB8AC3E}">
        <p14:creationId xmlns:p14="http://schemas.microsoft.com/office/powerpoint/2010/main" val="3681315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817"/>
            <a:ext cx="7772400" cy="1470025"/>
          </a:xfrm>
        </p:spPr>
        <p:txBody>
          <a:bodyPr>
            <a:normAutofit/>
          </a:bodyPr>
          <a:lstStyle/>
          <a:p>
            <a:r>
              <a:rPr lang="en-US" sz="8000" dirty="0" smtClean="0"/>
              <a:t>Part I</a:t>
            </a:r>
            <a:endParaRPr lang="en-US" sz="8000" dirty="0"/>
          </a:p>
        </p:txBody>
      </p:sp>
      <p:sp>
        <p:nvSpPr>
          <p:cNvPr id="3" name="Subtitle 2"/>
          <p:cNvSpPr>
            <a:spLocks noGrp="1"/>
          </p:cNvSpPr>
          <p:nvPr>
            <p:ph type="subTitle" idx="1"/>
          </p:nvPr>
        </p:nvSpPr>
        <p:spPr>
          <a:xfrm>
            <a:off x="1371600" y="2440880"/>
            <a:ext cx="6400800" cy="1752600"/>
          </a:xfrm>
        </p:spPr>
        <p:txBody>
          <a:bodyPr>
            <a:noAutofit/>
          </a:bodyPr>
          <a:lstStyle/>
          <a:p>
            <a:r>
              <a:rPr lang="en-US" sz="4400" dirty="0" smtClean="0"/>
              <a:t>Creating a Successful Proposal for Your SPAC</a:t>
            </a:r>
            <a:endParaRPr lang="en-US" sz="4400" dirty="0"/>
          </a:p>
        </p:txBody>
      </p:sp>
    </p:spTree>
    <p:extLst>
      <p:ext uri="{BB962C8B-B14F-4D97-AF65-F5344CB8AC3E}">
        <p14:creationId xmlns:p14="http://schemas.microsoft.com/office/powerpoint/2010/main" val="1164297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Successful Proposal</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Determine the goals and objective you have for your center and ask yourself:</a:t>
            </a:r>
          </a:p>
          <a:p>
            <a:pPr lvl="1"/>
            <a:r>
              <a:rPr lang="en-US" dirty="0" smtClean="0"/>
              <a:t>Who will receive services?</a:t>
            </a:r>
          </a:p>
          <a:p>
            <a:pPr lvl="1"/>
            <a:r>
              <a:rPr lang="en-US" dirty="0" smtClean="0"/>
              <a:t>Will research activities be involved?</a:t>
            </a:r>
          </a:p>
          <a:p>
            <a:pPr lvl="1"/>
            <a:r>
              <a:rPr lang="en-US" dirty="0" smtClean="0"/>
              <a:t>How can this create outreach opportunities?</a:t>
            </a:r>
          </a:p>
          <a:p>
            <a:pPr lvl="1"/>
            <a:r>
              <a:rPr lang="en-US" dirty="0" smtClean="0"/>
              <a:t>How will this help students?</a:t>
            </a:r>
          </a:p>
          <a:p>
            <a:pPr lvl="1"/>
            <a:r>
              <a:rPr lang="en-US" dirty="0" smtClean="0"/>
              <a:t>How will this help faculty?</a:t>
            </a:r>
          </a:p>
          <a:p>
            <a:pPr lvl="1"/>
            <a:r>
              <a:rPr lang="en-US" dirty="0" smtClean="0"/>
              <a:t>How will this help your department?</a:t>
            </a:r>
          </a:p>
          <a:p>
            <a:pPr lvl="1"/>
            <a:r>
              <a:rPr lang="en-US" dirty="0" smtClean="0"/>
              <a:t>How will this help your university?</a:t>
            </a:r>
          </a:p>
          <a:p>
            <a:pPr lvl="1"/>
            <a:r>
              <a:rPr lang="en-US" dirty="0" smtClean="0"/>
              <a:t>How will this help the greater community?</a:t>
            </a:r>
            <a:endParaRPr lang="en-US" dirty="0"/>
          </a:p>
        </p:txBody>
      </p:sp>
    </p:spTree>
    <p:extLst>
      <p:ext uri="{BB962C8B-B14F-4D97-AF65-F5344CB8AC3E}">
        <p14:creationId xmlns:p14="http://schemas.microsoft.com/office/powerpoint/2010/main" val="1313030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Mission</a:t>
            </a:r>
            <a:endParaRPr lang="en-US" dirty="0"/>
          </a:p>
        </p:txBody>
      </p:sp>
      <p:sp>
        <p:nvSpPr>
          <p:cNvPr id="3" name="Content Placeholder 2"/>
          <p:cNvSpPr>
            <a:spLocks noGrp="1"/>
          </p:cNvSpPr>
          <p:nvPr>
            <p:ph idx="1"/>
          </p:nvPr>
        </p:nvSpPr>
        <p:spPr/>
        <p:txBody>
          <a:bodyPr/>
          <a:lstStyle/>
          <a:p>
            <a:r>
              <a:rPr lang="en-US" dirty="0" smtClean="0"/>
              <a:t>What is the mission’s purpose when creating a SPAC?</a:t>
            </a:r>
          </a:p>
          <a:p>
            <a:pPr lvl="1"/>
            <a:endParaRPr lang="en-US" dirty="0"/>
          </a:p>
        </p:txBody>
      </p:sp>
      <p:pic>
        <p:nvPicPr>
          <p:cNvPr id="5" name="Picture 4"/>
          <p:cNvPicPr>
            <a:picLocks noChangeAspect="1"/>
          </p:cNvPicPr>
          <p:nvPr/>
        </p:nvPicPr>
        <p:blipFill>
          <a:blip r:embed="rId3"/>
          <a:stretch>
            <a:fillRect/>
          </a:stretch>
        </p:blipFill>
        <p:spPr>
          <a:xfrm>
            <a:off x="2695367" y="2390639"/>
            <a:ext cx="3489256" cy="3590057"/>
          </a:xfrm>
          <a:prstGeom prst="rect">
            <a:avLst/>
          </a:prstGeom>
        </p:spPr>
      </p:pic>
      <p:sp>
        <p:nvSpPr>
          <p:cNvPr id="6" name="TextBox 5"/>
          <p:cNvSpPr txBox="1"/>
          <p:nvPr/>
        </p:nvSpPr>
        <p:spPr>
          <a:xfrm>
            <a:off x="3438196" y="5756831"/>
            <a:ext cx="231278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074597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530"/>
            <a:ext cx="8229600" cy="1143000"/>
          </a:xfrm>
        </p:spPr>
        <p:txBody>
          <a:bodyPr/>
          <a:lstStyle/>
          <a:p>
            <a:r>
              <a:rPr lang="en-US" dirty="0" smtClean="0"/>
              <a:t>The Mission</a:t>
            </a:r>
            <a:endParaRPr lang="en-US" dirty="0"/>
          </a:p>
        </p:txBody>
      </p:sp>
      <p:sp>
        <p:nvSpPr>
          <p:cNvPr id="3" name="Content Placeholder 2"/>
          <p:cNvSpPr>
            <a:spLocks noGrp="1"/>
          </p:cNvSpPr>
          <p:nvPr>
            <p:ph idx="1"/>
          </p:nvPr>
        </p:nvSpPr>
        <p:spPr>
          <a:xfrm>
            <a:off x="457200" y="1433085"/>
            <a:ext cx="8229600" cy="4525963"/>
          </a:xfrm>
        </p:spPr>
        <p:txBody>
          <a:bodyPr>
            <a:noAutofit/>
          </a:bodyPr>
          <a:lstStyle/>
          <a:p>
            <a:r>
              <a:rPr lang="en-US" sz="2400" dirty="0" smtClean="0"/>
              <a:t>Develop your center mission by:</a:t>
            </a:r>
          </a:p>
          <a:p>
            <a:pPr marL="971550" lvl="1" indent="-514350">
              <a:buFont typeface="+mj-lt"/>
              <a:buAutoNum type="arabicPeriod"/>
            </a:pPr>
            <a:r>
              <a:rPr lang="en-US" sz="2000" dirty="0" smtClean="0"/>
              <a:t>Looking at the goals and objectives of your:</a:t>
            </a:r>
          </a:p>
          <a:p>
            <a:pPr marL="1200150" lvl="2" indent="-342900"/>
            <a:r>
              <a:rPr lang="en-US" sz="1800" dirty="0" smtClean="0"/>
              <a:t>University</a:t>
            </a:r>
          </a:p>
          <a:p>
            <a:pPr marL="1200150" lvl="2" indent="-342900"/>
            <a:r>
              <a:rPr lang="en-US" sz="1800" dirty="0" smtClean="0"/>
              <a:t>Department</a:t>
            </a:r>
          </a:p>
          <a:p>
            <a:pPr marL="1200150" lvl="2" indent="-342900"/>
            <a:r>
              <a:rPr lang="en-US" sz="1800" dirty="0" smtClean="0"/>
              <a:t>Program</a:t>
            </a:r>
          </a:p>
          <a:p>
            <a:pPr marL="1200150" lvl="2" indent="-342900"/>
            <a:r>
              <a:rPr lang="en-US" sz="1800" dirty="0" smtClean="0"/>
              <a:t>Community</a:t>
            </a:r>
          </a:p>
          <a:p>
            <a:pPr marL="1657350" lvl="3" indent="-342900"/>
            <a:r>
              <a:rPr lang="en-US" sz="1600" dirty="0" smtClean="0"/>
              <a:t>What are the REAL needs?</a:t>
            </a:r>
          </a:p>
          <a:p>
            <a:pPr marL="2114550" lvl="4" indent="-342900"/>
            <a:r>
              <a:rPr lang="en-US" sz="1600" dirty="0" smtClean="0"/>
              <a:t>Who is requesting assistance most?</a:t>
            </a:r>
          </a:p>
          <a:p>
            <a:pPr marL="2114550" lvl="4" indent="-342900"/>
            <a:r>
              <a:rPr lang="en-US" sz="1600" dirty="0" smtClean="0"/>
              <a:t>What is the missing link where you are?</a:t>
            </a:r>
          </a:p>
          <a:p>
            <a:pPr marL="2114550" lvl="4" indent="-342900"/>
            <a:r>
              <a:rPr lang="en-US" sz="1600" dirty="0" smtClean="0"/>
              <a:t>How can you “bridge the gap”?</a:t>
            </a:r>
          </a:p>
          <a:p>
            <a:pPr marL="2114550" lvl="4" indent="-342900"/>
            <a:r>
              <a:rPr lang="en-US" sz="1600" dirty="0" smtClean="0"/>
              <a:t>What will make your center different from those around?</a:t>
            </a:r>
          </a:p>
          <a:p>
            <a:pPr marL="2114550" lvl="4" indent="-342900"/>
            <a:r>
              <a:rPr lang="en-US" sz="1600" dirty="0" smtClean="0"/>
              <a:t>Who will benefit and how?</a:t>
            </a:r>
          </a:p>
          <a:p>
            <a:pPr marL="971550" lvl="1" indent="-514350">
              <a:buFont typeface="+mj-lt"/>
              <a:buAutoNum type="arabicPeriod"/>
            </a:pPr>
            <a:r>
              <a:rPr lang="en-US" sz="2000" dirty="0" smtClean="0"/>
              <a:t>Describe who will assist in this mission and ensure it is upheld</a:t>
            </a:r>
          </a:p>
          <a:p>
            <a:pPr marL="971550" lvl="1" indent="-514350">
              <a:buFont typeface="+mj-lt"/>
              <a:buAutoNum type="arabicPeriod"/>
            </a:pPr>
            <a:r>
              <a:rPr lang="en-US" sz="2000" dirty="0" smtClean="0"/>
              <a:t>Be clear and direct about the practices to be used in your center. </a:t>
            </a:r>
          </a:p>
        </p:txBody>
      </p:sp>
    </p:spTree>
    <p:extLst>
      <p:ext uri="{BB962C8B-B14F-4D97-AF65-F5344CB8AC3E}">
        <p14:creationId xmlns:p14="http://schemas.microsoft.com/office/powerpoint/2010/main" val="1968742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369"/>
            <a:ext cx="8229600" cy="1143000"/>
          </a:xfrm>
        </p:spPr>
        <p:txBody>
          <a:bodyPr/>
          <a:lstStyle/>
          <a:p>
            <a:r>
              <a:rPr lang="en-US" dirty="0" smtClean="0"/>
              <a:t>Mission Example</a:t>
            </a:r>
            <a:endParaRPr lang="en-US" dirty="0"/>
          </a:p>
        </p:txBody>
      </p:sp>
      <p:pic>
        <p:nvPicPr>
          <p:cNvPr id="4" name="Picture 3" descr="Screen Shot 2014-10-13 at 6.26.11 P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01778" y="1169808"/>
            <a:ext cx="7686140" cy="5230713"/>
          </a:xfrm>
          <a:prstGeom prst="rect">
            <a:avLst/>
          </a:prstGeom>
        </p:spPr>
      </p:pic>
    </p:spTree>
    <p:extLst>
      <p:ext uri="{BB962C8B-B14F-4D97-AF65-F5344CB8AC3E}">
        <p14:creationId xmlns:p14="http://schemas.microsoft.com/office/powerpoint/2010/main" val="3618981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Activities</a:t>
            </a:r>
            <a:endParaRPr lang="en-US" dirty="0"/>
          </a:p>
        </p:txBody>
      </p:sp>
      <p:sp>
        <p:nvSpPr>
          <p:cNvPr id="3" name="Content Placeholder 2"/>
          <p:cNvSpPr>
            <a:spLocks noGrp="1"/>
          </p:cNvSpPr>
          <p:nvPr>
            <p:ph idx="1"/>
          </p:nvPr>
        </p:nvSpPr>
        <p:spPr/>
        <p:txBody>
          <a:bodyPr/>
          <a:lstStyle/>
          <a:p>
            <a:r>
              <a:rPr lang="en-US" dirty="0" smtClean="0"/>
              <a:t>Principle Activities:</a:t>
            </a:r>
          </a:p>
          <a:p>
            <a:pPr lvl="1"/>
            <a:r>
              <a:rPr lang="en-US" dirty="0" smtClean="0"/>
              <a:t>Those activities that take the most precedence when describing the function of your center</a:t>
            </a:r>
          </a:p>
          <a:p>
            <a:pPr lvl="2"/>
            <a:r>
              <a:rPr lang="en-US" dirty="0" smtClean="0"/>
              <a:t>These are important as you establish the center so you align your goals and objectives as others are informed of your services.</a:t>
            </a:r>
          </a:p>
          <a:p>
            <a:pPr lvl="1"/>
            <a:r>
              <a:rPr lang="en-US" dirty="0" smtClean="0"/>
              <a:t>Provide not only the activity, but attempt to allocate a percentage to the highest activity(s) on the list.</a:t>
            </a:r>
          </a:p>
          <a:p>
            <a:pPr marL="457200" lvl="1" indent="0">
              <a:buNone/>
            </a:pPr>
            <a:endParaRPr lang="en-US" dirty="0"/>
          </a:p>
        </p:txBody>
      </p:sp>
    </p:spTree>
    <p:extLst>
      <p:ext uri="{BB962C8B-B14F-4D97-AF65-F5344CB8AC3E}">
        <p14:creationId xmlns:p14="http://schemas.microsoft.com/office/powerpoint/2010/main" val="333360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Activities Example</a:t>
            </a:r>
            <a:endParaRPr lang="en-US" dirty="0"/>
          </a:p>
        </p:txBody>
      </p:sp>
      <p:pic>
        <p:nvPicPr>
          <p:cNvPr id="4" name="Picture 3" descr="Screen Shot 2014-10-13 at 6.33.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15" y="1417638"/>
            <a:ext cx="7853230" cy="4364556"/>
          </a:xfrm>
          <a:prstGeom prst="rect">
            <a:avLst/>
          </a:prstGeom>
        </p:spPr>
      </p:pic>
    </p:spTree>
    <p:extLst>
      <p:ext uri="{BB962C8B-B14F-4D97-AF65-F5344CB8AC3E}">
        <p14:creationId xmlns:p14="http://schemas.microsoft.com/office/powerpoint/2010/main" val="3295660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541"/>
            <a:ext cx="8229600" cy="1143000"/>
          </a:xfrm>
        </p:spPr>
        <p:txBody>
          <a:bodyPr/>
          <a:lstStyle/>
          <a:p>
            <a:r>
              <a:rPr lang="en-US" dirty="0" smtClean="0"/>
              <a:t>Mini-Skills Workshop Parts</a:t>
            </a:r>
            <a:endParaRPr lang="en-US" dirty="0"/>
          </a:p>
        </p:txBody>
      </p:sp>
      <p:sp>
        <p:nvSpPr>
          <p:cNvPr id="3" name="Content Placeholder 2"/>
          <p:cNvSpPr>
            <a:spLocks noGrp="1"/>
          </p:cNvSpPr>
          <p:nvPr>
            <p:ph idx="1"/>
          </p:nvPr>
        </p:nvSpPr>
        <p:spPr>
          <a:xfrm>
            <a:off x="605701" y="1215834"/>
            <a:ext cx="8081099" cy="4525963"/>
          </a:xfrm>
        </p:spPr>
        <p:txBody>
          <a:bodyPr>
            <a:noAutofit/>
          </a:bodyPr>
          <a:lstStyle/>
          <a:p>
            <a:r>
              <a:rPr lang="en-US" sz="2400" dirty="0" smtClean="0"/>
              <a:t>Why a School Psychology Assessment Center (SPAC)?</a:t>
            </a:r>
          </a:p>
          <a:p>
            <a:r>
              <a:rPr lang="en-US" sz="2400" dirty="0" smtClean="0"/>
              <a:t>Where do I (WE) Begin?</a:t>
            </a:r>
          </a:p>
          <a:p>
            <a:pPr lvl="1"/>
            <a:r>
              <a:rPr lang="en-US" sz="2400" dirty="0" smtClean="0"/>
              <a:t>Part I</a:t>
            </a:r>
            <a:r>
              <a:rPr lang="en-US" sz="2400" dirty="0"/>
              <a:t>- Creating a Successful Proposal for Your </a:t>
            </a:r>
            <a:r>
              <a:rPr lang="en-US" sz="2400" dirty="0" smtClean="0"/>
              <a:t>SPAC</a:t>
            </a:r>
          </a:p>
          <a:p>
            <a:pPr lvl="1"/>
            <a:r>
              <a:rPr lang="en-US" sz="2400" dirty="0" smtClean="0"/>
              <a:t>Part II</a:t>
            </a:r>
            <a:r>
              <a:rPr lang="en-US" sz="2400" dirty="0"/>
              <a:t>- Creating Required Paperwork for Your </a:t>
            </a:r>
            <a:r>
              <a:rPr lang="en-US" sz="2400" dirty="0" smtClean="0"/>
              <a:t>SPAC</a:t>
            </a:r>
          </a:p>
          <a:p>
            <a:pPr lvl="1"/>
            <a:r>
              <a:rPr lang="en-US" sz="2400" dirty="0" smtClean="0"/>
              <a:t>Part III- </a:t>
            </a:r>
            <a:r>
              <a:rPr lang="en-US" sz="2400" dirty="0"/>
              <a:t>Seeking Paperwork Approval </a:t>
            </a:r>
            <a:r>
              <a:rPr lang="en-US" sz="2400" dirty="0" smtClean="0"/>
              <a:t>(</a:t>
            </a:r>
            <a:r>
              <a:rPr lang="en-US" sz="2400" dirty="0"/>
              <a:t>University Counsel</a:t>
            </a:r>
            <a:r>
              <a:rPr lang="en-US" sz="2400" dirty="0" smtClean="0"/>
              <a:t>)</a:t>
            </a:r>
          </a:p>
          <a:p>
            <a:pPr lvl="1"/>
            <a:r>
              <a:rPr lang="en-US" sz="2400" dirty="0" smtClean="0"/>
              <a:t>Part IV</a:t>
            </a:r>
            <a:r>
              <a:rPr lang="en-US" sz="2400" dirty="0"/>
              <a:t>- Training </a:t>
            </a:r>
            <a:r>
              <a:rPr lang="en-US" sz="2400" dirty="0" smtClean="0"/>
              <a:t>Personnel</a:t>
            </a:r>
          </a:p>
          <a:p>
            <a:pPr lvl="1"/>
            <a:r>
              <a:rPr lang="en-US" sz="2400" dirty="0" smtClean="0"/>
              <a:t>Part V</a:t>
            </a:r>
            <a:r>
              <a:rPr lang="en-US" sz="2400" dirty="0"/>
              <a:t>- Items Needed for Your </a:t>
            </a:r>
            <a:r>
              <a:rPr lang="en-US" sz="2400" dirty="0" smtClean="0"/>
              <a:t>Center</a:t>
            </a:r>
          </a:p>
          <a:p>
            <a:pPr lvl="1"/>
            <a:r>
              <a:rPr lang="en-US" sz="2400" dirty="0" smtClean="0"/>
              <a:t>Part VI</a:t>
            </a:r>
            <a:r>
              <a:rPr lang="en-US" sz="2400" dirty="0"/>
              <a:t>- Finding a “Proper” Assessment </a:t>
            </a:r>
            <a:r>
              <a:rPr lang="en-US" sz="2400" dirty="0" smtClean="0"/>
              <a:t>Space</a:t>
            </a:r>
          </a:p>
          <a:p>
            <a:pPr lvl="1"/>
            <a:r>
              <a:rPr lang="en-US" sz="2400" dirty="0" smtClean="0"/>
              <a:t>Part VII</a:t>
            </a:r>
            <a:r>
              <a:rPr lang="en-US" sz="2400" dirty="0"/>
              <a:t>- Marketing Your </a:t>
            </a:r>
            <a:r>
              <a:rPr lang="en-US" sz="2400" dirty="0" smtClean="0"/>
              <a:t>Services</a:t>
            </a:r>
          </a:p>
          <a:p>
            <a:pPr lvl="1"/>
            <a:r>
              <a:rPr lang="en-US" sz="2400" dirty="0" smtClean="0"/>
              <a:t>Part VIII</a:t>
            </a:r>
            <a:r>
              <a:rPr lang="en-US" sz="2400" dirty="0"/>
              <a:t>- Maintaining Client </a:t>
            </a:r>
            <a:r>
              <a:rPr lang="en-US" sz="2400" dirty="0" smtClean="0"/>
              <a:t>Records</a:t>
            </a:r>
          </a:p>
          <a:p>
            <a:pPr lvl="1"/>
            <a:r>
              <a:rPr lang="en-US" sz="2400" dirty="0" smtClean="0"/>
              <a:t>Part IX</a:t>
            </a:r>
            <a:r>
              <a:rPr lang="en-US" sz="2400" dirty="0"/>
              <a:t>- Maintaining the Life of Your </a:t>
            </a:r>
            <a:r>
              <a:rPr lang="en-US" sz="2400" dirty="0" smtClean="0"/>
              <a:t>Center</a:t>
            </a:r>
          </a:p>
        </p:txBody>
      </p:sp>
    </p:spTree>
    <p:extLst>
      <p:ext uri="{BB962C8B-B14F-4D97-AF65-F5344CB8AC3E}">
        <p14:creationId xmlns:p14="http://schemas.microsoft.com/office/powerpoint/2010/main" val="22252334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6000" dirty="0" smtClean="0"/>
              <a:t>Describing Your Activities</a:t>
            </a:r>
            <a:endParaRPr lang="en-US" sz="6000" dirty="0"/>
          </a:p>
        </p:txBody>
      </p:sp>
      <p:sp>
        <p:nvSpPr>
          <p:cNvPr id="3" name="Subtitle 2"/>
          <p:cNvSpPr>
            <a:spLocks noGrp="1"/>
          </p:cNvSpPr>
          <p:nvPr>
            <p:ph type="subTitle" idx="1"/>
          </p:nvPr>
        </p:nvSpPr>
        <p:spPr/>
        <p:txBody>
          <a:bodyPr>
            <a:normAutofit/>
          </a:bodyPr>
          <a:lstStyle/>
          <a:p>
            <a:r>
              <a:rPr lang="en-US" sz="4000" dirty="0" smtClean="0"/>
              <a:t>GOALS and OBJECTIVES</a:t>
            </a:r>
            <a:endParaRPr lang="en-US" sz="4000" dirty="0"/>
          </a:p>
        </p:txBody>
      </p:sp>
    </p:spTree>
    <p:extLst>
      <p:ext uri="{BB962C8B-B14F-4D97-AF65-F5344CB8AC3E}">
        <p14:creationId xmlns:p14="http://schemas.microsoft.com/office/powerpoint/2010/main" val="763864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Activities Reviewed </a:t>
            </a:r>
            <a:endParaRPr lang="en-US" dirty="0"/>
          </a:p>
        </p:txBody>
      </p:sp>
      <p:sp>
        <p:nvSpPr>
          <p:cNvPr id="3" name="Content Placeholder 2"/>
          <p:cNvSpPr>
            <a:spLocks noGrp="1"/>
          </p:cNvSpPr>
          <p:nvPr>
            <p:ph idx="1"/>
          </p:nvPr>
        </p:nvSpPr>
        <p:spPr/>
        <p:txBody>
          <a:bodyPr/>
          <a:lstStyle/>
          <a:p>
            <a:r>
              <a:rPr lang="en-US" dirty="0" smtClean="0"/>
              <a:t>Research:</a:t>
            </a:r>
          </a:p>
          <a:p>
            <a:pPr lvl="1"/>
            <a:r>
              <a:rPr lang="en-US" dirty="0" smtClean="0"/>
              <a:t>Describe the ultimate goals of your research through distinct goals and objectives:</a:t>
            </a:r>
          </a:p>
          <a:p>
            <a:pPr lvl="2"/>
            <a:r>
              <a:rPr lang="en-US" dirty="0" smtClean="0"/>
              <a:t>What will you investigate and study? </a:t>
            </a:r>
          </a:p>
          <a:p>
            <a:pPr lvl="2"/>
            <a:r>
              <a:rPr lang="en-US" dirty="0" smtClean="0"/>
              <a:t>Who will participate in this research?</a:t>
            </a:r>
          </a:p>
          <a:p>
            <a:pPr lvl="2"/>
            <a:r>
              <a:rPr lang="en-US" dirty="0" smtClean="0"/>
              <a:t>What populations will be targeted for your research?</a:t>
            </a:r>
          </a:p>
          <a:p>
            <a:pPr lvl="2"/>
            <a:r>
              <a:rPr lang="en-US" dirty="0" smtClean="0"/>
              <a:t>Is this required research?</a:t>
            </a:r>
          </a:p>
          <a:p>
            <a:pPr lvl="2"/>
            <a:r>
              <a:rPr lang="en-US" dirty="0" smtClean="0"/>
              <a:t>Who will this research help?</a:t>
            </a:r>
          </a:p>
          <a:p>
            <a:pPr lvl="2"/>
            <a:r>
              <a:rPr lang="en-US" dirty="0" smtClean="0"/>
              <a:t>Will you collaborate?</a:t>
            </a:r>
          </a:p>
          <a:p>
            <a:pPr lvl="2"/>
            <a:endParaRPr lang="en-US" dirty="0"/>
          </a:p>
        </p:txBody>
      </p:sp>
    </p:spTree>
    <p:extLst>
      <p:ext uri="{BB962C8B-B14F-4D97-AF65-F5344CB8AC3E}">
        <p14:creationId xmlns:p14="http://schemas.microsoft.com/office/powerpoint/2010/main" val="3163711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923"/>
            <a:ext cx="8229600" cy="1143000"/>
          </a:xfrm>
        </p:spPr>
        <p:txBody>
          <a:bodyPr/>
          <a:lstStyle/>
          <a:p>
            <a:r>
              <a:rPr lang="en-US" dirty="0" smtClean="0"/>
              <a:t>Research Activities Example</a:t>
            </a:r>
            <a:endParaRPr lang="en-US" dirty="0"/>
          </a:p>
        </p:txBody>
      </p:sp>
      <p:pic>
        <p:nvPicPr>
          <p:cNvPr id="4" name="Picture 3" descr="Screen Shot 2014-10-14 at 7.30.18 A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01778" y="1136383"/>
            <a:ext cx="7702850" cy="5097023"/>
          </a:xfrm>
          <a:prstGeom prst="rect">
            <a:avLst/>
          </a:prstGeom>
        </p:spPr>
      </p:pic>
    </p:spTree>
    <p:extLst>
      <p:ext uri="{BB962C8B-B14F-4D97-AF65-F5344CB8AC3E}">
        <p14:creationId xmlns:p14="http://schemas.microsoft.com/office/powerpoint/2010/main" val="1219076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Service Delivery Activities Reviewed </a:t>
            </a:r>
            <a:endParaRPr lang="en-US" dirty="0"/>
          </a:p>
        </p:txBody>
      </p:sp>
      <p:sp>
        <p:nvSpPr>
          <p:cNvPr id="3" name="Content Placeholder 2"/>
          <p:cNvSpPr>
            <a:spLocks noGrp="1"/>
          </p:cNvSpPr>
          <p:nvPr>
            <p:ph idx="1"/>
          </p:nvPr>
        </p:nvSpPr>
        <p:spPr>
          <a:xfrm>
            <a:off x="574163" y="1600200"/>
            <a:ext cx="8229600" cy="4525963"/>
          </a:xfrm>
        </p:spPr>
        <p:txBody>
          <a:bodyPr>
            <a:normAutofit lnSpcReduction="10000"/>
          </a:bodyPr>
          <a:lstStyle/>
          <a:p>
            <a:r>
              <a:rPr lang="en-US" dirty="0" smtClean="0"/>
              <a:t>Service Delivery:</a:t>
            </a:r>
          </a:p>
          <a:p>
            <a:pPr lvl="1"/>
            <a:r>
              <a:rPr lang="en-US" dirty="0" smtClean="0"/>
              <a:t>Describe the ultimate goals of your service delivery methods through distinct goals and objectives</a:t>
            </a:r>
          </a:p>
          <a:p>
            <a:pPr lvl="2"/>
            <a:r>
              <a:rPr lang="en-US" dirty="0" smtClean="0"/>
              <a:t>What kind of services will be offered?</a:t>
            </a:r>
          </a:p>
          <a:p>
            <a:pPr lvl="2"/>
            <a:r>
              <a:rPr lang="en-US" dirty="0" smtClean="0"/>
              <a:t>Who will receive these services?</a:t>
            </a:r>
          </a:p>
          <a:p>
            <a:pPr lvl="2"/>
            <a:r>
              <a:rPr lang="en-US" dirty="0" smtClean="0"/>
              <a:t>What types of assessments will be used?</a:t>
            </a:r>
          </a:p>
          <a:p>
            <a:pPr lvl="2"/>
            <a:r>
              <a:rPr lang="en-US" dirty="0" smtClean="0"/>
              <a:t>What is the overall scope in service?</a:t>
            </a:r>
          </a:p>
          <a:p>
            <a:pPr lvl="2"/>
            <a:r>
              <a:rPr lang="en-US" dirty="0" smtClean="0"/>
              <a:t>Will intervention methods be taught/explored?</a:t>
            </a:r>
          </a:p>
          <a:p>
            <a:pPr lvl="2"/>
            <a:r>
              <a:rPr lang="en-US" dirty="0" smtClean="0"/>
              <a:t>What methods will be employed by your center?</a:t>
            </a:r>
            <a:endParaRPr lang="en-US" dirty="0"/>
          </a:p>
        </p:txBody>
      </p:sp>
    </p:spTree>
    <p:extLst>
      <p:ext uri="{BB962C8B-B14F-4D97-AF65-F5344CB8AC3E}">
        <p14:creationId xmlns:p14="http://schemas.microsoft.com/office/powerpoint/2010/main" val="1757367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Delivery Example</a:t>
            </a:r>
            <a:endParaRPr lang="en-US" dirty="0"/>
          </a:p>
        </p:txBody>
      </p:sp>
      <p:pic>
        <p:nvPicPr>
          <p:cNvPr id="4" name="Picture 3" descr="Screen Shot 2014-10-14 at 8.01.19 A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84815" y="1697296"/>
            <a:ext cx="7903357" cy="4536110"/>
          </a:xfrm>
          <a:prstGeom prst="rect">
            <a:avLst/>
          </a:prstGeom>
        </p:spPr>
      </p:pic>
    </p:spTree>
    <p:extLst>
      <p:ext uri="{BB962C8B-B14F-4D97-AF65-F5344CB8AC3E}">
        <p14:creationId xmlns:p14="http://schemas.microsoft.com/office/powerpoint/2010/main" val="2299129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3281"/>
          </a:xfrm>
        </p:spPr>
        <p:txBody>
          <a:bodyPr>
            <a:noAutofit/>
          </a:bodyPr>
          <a:lstStyle/>
          <a:p>
            <a:r>
              <a:rPr lang="en-US" sz="3600" dirty="0" smtClean="0"/>
              <a:t>Outreach and Student Services Activities Reviewed </a:t>
            </a:r>
            <a:endParaRPr lang="en-US" sz="3600" dirty="0"/>
          </a:p>
        </p:txBody>
      </p:sp>
      <p:sp>
        <p:nvSpPr>
          <p:cNvPr id="3" name="Content Placeholder 2"/>
          <p:cNvSpPr>
            <a:spLocks noGrp="1"/>
          </p:cNvSpPr>
          <p:nvPr>
            <p:ph idx="1"/>
          </p:nvPr>
        </p:nvSpPr>
        <p:spPr>
          <a:xfrm>
            <a:off x="457200" y="1433083"/>
            <a:ext cx="8229600" cy="4298975"/>
          </a:xfrm>
        </p:spPr>
        <p:txBody>
          <a:bodyPr>
            <a:noAutofit/>
          </a:bodyPr>
          <a:lstStyle/>
          <a:p>
            <a:pPr marL="342900" lvl="1" indent="-342900">
              <a:buFont typeface="Arial"/>
              <a:buChar char="•"/>
            </a:pPr>
            <a:r>
              <a:rPr lang="en-US" dirty="0" smtClean="0"/>
              <a:t>Outreach and Student Services: </a:t>
            </a:r>
          </a:p>
          <a:p>
            <a:pPr lvl="1"/>
            <a:r>
              <a:rPr lang="en-US" dirty="0" smtClean="0"/>
              <a:t>Describe the ultimate goals of your outreach methods and student reach through distinct goals and objectives:</a:t>
            </a:r>
          </a:p>
          <a:p>
            <a:pPr lvl="2"/>
            <a:r>
              <a:rPr lang="en-US" dirty="0" smtClean="0"/>
              <a:t>How will your center be different?</a:t>
            </a:r>
          </a:p>
          <a:p>
            <a:pPr lvl="2"/>
            <a:r>
              <a:rPr lang="en-US" dirty="0" smtClean="0"/>
              <a:t>Who will it reach?</a:t>
            </a:r>
          </a:p>
          <a:p>
            <a:pPr lvl="2"/>
            <a:r>
              <a:rPr lang="en-US" dirty="0" smtClean="0"/>
              <a:t>Who will know about services?</a:t>
            </a:r>
          </a:p>
          <a:p>
            <a:pPr lvl="2"/>
            <a:r>
              <a:rPr lang="en-US" dirty="0" smtClean="0"/>
              <a:t>Who will be informed and how?</a:t>
            </a:r>
          </a:p>
          <a:p>
            <a:pPr lvl="2"/>
            <a:r>
              <a:rPr lang="en-US" dirty="0" smtClean="0"/>
              <a:t>Sliding scale fees offered?</a:t>
            </a:r>
          </a:p>
          <a:p>
            <a:pPr lvl="2"/>
            <a:r>
              <a:rPr lang="en-US" dirty="0" smtClean="0"/>
              <a:t>Diverse populations?</a:t>
            </a:r>
          </a:p>
          <a:p>
            <a:pPr lvl="2"/>
            <a:r>
              <a:rPr lang="en-US" dirty="0" smtClean="0"/>
              <a:t>Underserved populations?</a:t>
            </a:r>
          </a:p>
          <a:p>
            <a:pPr marL="742950" lvl="2" indent="-342900"/>
            <a:endParaRPr lang="en-US" dirty="0" smtClean="0"/>
          </a:p>
          <a:p>
            <a:endParaRPr lang="en-US" dirty="0"/>
          </a:p>
        </p:txBody>
      </p:sp>
    </p:spTree>
    <p:extLst>
      <p:ext uri="{BB962C8B-B14F-4D97-AF65-F5344CB8AC3E}">
        <p14:creationId xmlns:p14="http://schemas.microsoft.com/office/powerpoint/2010/main" val="2054885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14 at 8.21.03 A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42018" y="1423592"/>
            <a:ext cx="7819812" cy="4805129"/>
          </a:xfrm>
          <a:prstGeom prst="rect">
            <a:avLst/>
          </a:prstGeom>
        </p:spPr>
      </p:pic>
      <p:sp>
        <p:nvSpPr>
          <p:cNvPr id="2" name="Title 1"/>
          <p:cNvSpPr>
            <a:spLocks noGrp="1"/>
          </p:cNvSpPr>
          <p:nvPr>
            <p:ph type="title"/>
          </p:nvPr>
        </p:nvSpPr>
        <p:spPr>
          <a:xfrm>
            <a:off x="457200" y="481126"/>
            <a:ext cx="8229600" cy="1143000"/>
          </a:xfrm>
        </p:spPr>
        <p:txBody>
          <a:bodyPr>
            <a:normAutofit fontScale="90000"/>
          </a:bodyPr>
          <a:lstStyle/>
          <a:p>
            <a:r>
              <a:rPr lang="en-US" dirty="0" smtClean="0"/>
              <a:t>Outreach and Student Services Example</a:t>
            </a:r>
            <a:endParaRPr lang="en-US" dirty="0"/>
          </a:p>
        </p:txBody>
      </p:sp>
    </p:spTree>
    <p:extLst>
      <p:ext uri="{BB962C8B-B14F-4D97-AF65-F5344CB8AC3E}">
        <p14:creationId xmlns:p14="http://schemas.microsoft.com/office/powerpoint/2010/main" val="3032860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7780"/>
            <a:ext cx="8229600" cy="1143000"/>
          </a:xfrm>
        </p:spPr>
        <p:txBody>
          <a:bodyPr>
            <a:normAutofit fontScale="90000"/>
          </a:bodyPr>
          <a:lstStyle/>
          <a:p>
            <a:r>
              <a:rPr lang="en-US" dirty="0" smtClean="0"/>
              <a:t>Faculty and Student Professional Development Activities Reviewed</a:t>
            </a:r>
            <a:endParaRPr lang="en-US" dirty="0"/>
          </a:p>
        </p:txBody>
      </p:sp>
      <p:sp>
        <p:nvSpPr>
          <p:cNvPr id="3" name="Content Placeholder 2"/>
          <p:cNvSpPr>
            <a:spLocks noGrp="1"/>
          </p:cNvSpPr>
          <p:nvPr>
            <p:ph idx="1"/>
          </p:nvPr>
        </p:nvSpPr>
        <p:spPr/>
        <p:txBody>
          <a:bodyPr/>
          <a:lstStyle/>
          <a:p>
            <a:r>
              <a:rPr lang="en-US" dirty="0" smtClean="0"/>
              <a:t>Faculty and Student Professional Development:</a:t>
            </a:r>
          </a:p>
          <a:p>
            <a:pPr lvl="1"/>
            <a:r>
              <a:rPr lang="en-US" dirty="0" smtClean="0"/>
              <a:t>Think critically and describe how your center will not only fulfill your proposed mission, but that of your department and program.</a:t>
            </a:r>
          </a:p>
          <a:p>
            <a:pPr lvl="2"/>
            <a:r>
              <a:rPr lang="en-US" dirty="0" smtClean="0"/>
              <a:t>How will students be benefited?</a:t>
            </a:r>
          </a:p>
          <a:p>
            <a:pPr lvl="2"/>
            <a:r>
              <a:rPr lang="en-US" dirty="0" smtClean="0"/>
              <a:t>How will faculty benefit?</a:t>
            </a:r>
          </a:p>
          <a:p>
            <a:pPr lvl="2"/>
            <a:r>
              <a:rPr lang="en-US" dirty="0" smtClean="0"/>
              <a:t>What specific skills will be enhanced/strengthened?</a:t>
            </a:r>
          </a:p>
          <a:p>
            <a:pPr lvl="2"/>
            <a:r>
              <a:rPr lang="en-US" dirty="0" smtClean="0"/>
              <a:t>What will be the guided initiatives?</a:t>
            </a:r>
          </a:p>
          <a:p>
            <a:pPr lvl="2"/>
            <a:endParaRPr lang="en-US" dirty="0" smtClean="0"/>
          </a:p>
          <a:p>
            <a:pPr lvl="1"/>
            <a:endParaRPr lang="en-US" dirty="0"/>
          </a:p>
        </p:txBody>
      </p:sp>
    </p:spTree>
    <p:extLst>
      <p:ext uri="{BB962C8B-B14F-4D97-AF65-F5344CB8AC3E}">
        <p14:creationId xmlns:p14="http://schemas.microsoft.com/office/powerpoint/2010/main" val="1652123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1577"/>
            <a:ext cx="8229600" cy="1143000"/>
          </a:xfrm>
        </p:spPr>
        <p:txBody>
          <a:bodyPr>
            <a:normAutofit fontScale="90000"/>
          </a:bodyPr>
          <a:lstStyle/>
          <a:p>
            <a:r>
              <a:rPr lang="en-US" dirty="0" smtClean="0"/>
              <a:t>Faculty and Student Professional Development Example</a:t>
            </a:r>
            <a:endParaRPr lang="en-US" dirty="0"/>
          </a:p>
        </p:txBody>
      </p:sp>
      <p:pic>
        <p:nvPicPr>
          <p:cNvPr id="6" name="Picture 5" descr="Screen Shot 2014-10-14 at 8.44.41 A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18488" y="1704577"/>
            <a:ext cx="7786394" cy="4512117"/>
          </a:xfrm>
          <a:prstGeom prst="rect">
            <a:avLst/>
          </a:prstGeom>
        </p:spPr>
      </p:pic>
    </p:spTree>
    <p:extLst>
      <p:ext uri="{BB962C8B-B14F-4D97-AF65-F5344CB8AC3E}">
        <p14:creationId xmlns:p14="http://schemas.microsoft.com/office/powerpoint/2010/main" val="2326042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6000" dirty="0" smtClean="0"/>
              <a:t>Creating the Organization of Your Center</a:t>
            </a:r>
            <a:endParaRPr lang="en-US" sz="6000" dirty="0"/>
          </a:p>
        </p:txBody>
      </p:sp>
      <p:sp>
        <p:nvSpPr>
          <p:cNvPr id="3" name="Subtitle 2"/>
          <p:cNvSpPr>
            <a:spLocks noGrp="1"/>
          </p:cNvSpPr>
          <p:nvPr>
            <p:ph type="subTitle" idx="1"/>
          </p:nvPr>
        </p:nvSpPr>
        <p:spPr>
          <a:xfrm>
            <a:off x="1371600" y="4270566"/>
            <a:ext cx="6400800" cy="1752600"/>
          </a:xfrm>
        </p:spPr>
        <p:txBody>
          <a:bodyPr>
            <a:normAutofit/>
          </a:bodyPr>
          <a:lstStyle/>
          <a:p>
            <a:r>
              <a:rPr lang="en-US" sz="4000" dirty="0" smtClean="0"/>
              <a:t>Who, What, When, Where???</a:t>
            </a:r>
            <a:endParaRPr lang="en-US" sz="4000" dirty="0"/>
          </a:p>
        </p:txBody>
      </p:sp>
    </p:spTree>
    <p:extLst>
      <p:ext uri="{BB962C8B-B14F-4D97-AF65-F5344CB8AC3E}">
        <p14:creationId xmlns:p14="http://schemas.microsoft.com/office/powerpoint/2010/main" val="2166913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for Today</a:t>
            </a:r>
            <a:endParaRPr lang="en-US" dirty="0"/>
          </a:p>
        </p:txBody>
      </p:sp>
      <p:sp>
        <p:nvSpPr>
          <p:cNvPr id="3" name="Content Placeholder 2"/>
          <p:cNvSpPr>
            <a:spLocks noGrp="1"/>
          </p:cNvSpPr>
          <p:nvPr>
            <p:ph idx="1"/>
          </p:nvPr>
        </p:nvSpPr>
        <p:spPr/>
        <p:txBody>
          <a:bodyPr/>
          <a:lstStyle/>
          <a:p>
            <a:r>
              <a:rPr lang="en-US" dirty="0"/>
              <a:t>This mini skills workshop will focus on sharing the effective methods of developing these </a:t>
            </a:r>
            <a:r>
              <a:rPr lang="en-US" dirty="0" smtClean="0"/>
              <a:t>SPACs </a:t>
            </a:r>
            <a:r>
              <a:rPr lang="en-US" dirty="0"/>
              <a:t>and what should be done before, during and after the center has been established.  </a:t>
            </a:r>
            <a:endParaRPr lang="en-US" dirty="0" smtClean="0"/>
          </a:p>
          <a:p>
            <a:r>
              <a:rPr lang="en-US" dirty="0" smtClean="0"/>
              <a:t>This </a:t>
            </a:r>
            <a:r>
              <a:rPr lang="en-US" dirty="0"/>
              <a:t>mini skills workshop will also focus on the </a:t>
            </a:r>
            <a:r>
              <a:rPr lang="en-US" b="1" i="1" dirty="0"/>
              <a:t>difficulties</a:t>
            </a:r>
            <a:r>
              <a:rPr lang="en-US" dirty="0"/>
              <a:t> and </a:t>
            </a:r>
            <a:r>
              <a:rPr lang="en-US" b="1" i="1" dirty="0"/>
              <a:t>obstacles</a:t>
            </a:r>
            <a:r>
              <a:rPr lang="en-US" dirty="0"/>
              <a:t> encountered when on this journey. </a:t>
            </a:r>
          </a:p>
        </p:txBody>
      </p:sp>
    </p:spTree>
    <p:extLst>
      <p:ext uri="{BB962C8B-B14F-4D97-AF65-F5344CB8AC3E}">
        <p14:creationId xmlns:p14="http://schemas.microsoft.com/office/powerpoint/2010/main" val="28001700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 of Your Center</a:t>
            </a:r>
            <a:endParaRPr lang="en-US" dirty="0"/>
          </a:p>
        </p:txBody>
      </p:sp>
      <p:sp>
        <p:nvSpPr>
          <p:cNvPr id="3" name="Content Placeholder 2"/>
          <p:cNvSpPr>
            <a:spLocks noGrp="1"/>
          </p:cNvSpPr>
          <p:nvPr>
            <p:ph idx="1"/>
          </p:nvPr>
        </p:nvSpPr>
        <p:spPr/>
        <p:txBody>
          <a:bodyPr>
            <a:normAutofit lnSpcReduction="10000"/>
          </a:bodyPr>
          <a:lstStyle/>
          <a:p>
            <a:r>
              <a:rPr lang="en-US" dirty="0" smtClean="0"/>
              <a:t>When creating your SPAC, you must cover all aspects of it:</a:t>
            </a:r>
          </a:p>
          <a:p>
            <a:pPr lvl="1"/>
            <a:r>
              <a:rPr lang="en-US" dirty="0" smtClean="0"/>
              <a:t>Who will the center report to? </a:t>
            </a:r>
          </a:p>
          <a:p>
            <a:pPr lvl="1"/>
            <a:r>
              <a:rPr lang="en-US" dirty="0" smtClean="0"/>
              <a:t>Who will be your SPAC director? </a:t>
            </a:r>
          </a:p>
          <a:p>
            <a:pPr lvl="2"/>
            <a:r>
              <a:rPr lang="en-US" dirty="0" smtClean="0"/>
              <a:t>What will be their immediate duties?</a:t>
            </a:r>
          </a:p>
          <a:p>
            <a:pPr lvl="1"/>
            <a:r>
              <a:rPr lang="en-US" dirty="0" smtClean="0"/>
              <a:t>Who will provide supervision?</a:t>
            </a:r>
          </a:p>
          <a:p>
            <a:pPr lvl="2"/>
            <a:r>
              <a:rPr lang="en-US" dirty="0" smtClean="0"/>
              <a:t>What are their credentials?</a:t>
            </a:r>
          </a:p>
          <a:p>
            <a:pPr lvl="2"/>
            <a:r>
              <a:rPr lang="en-US" dirty="0" smtClean="0"/>
              <a:t>Could this person change?</a:t>
            </a:r>
          </a:p>
          <a:p>
            <a:pPr lvl="1"/>
            <a:r>
              <a:rPr lang="en-US" dirty="0" smtClean="0"/>
              <a:t>Are course releases needed in order to adequately setup/keep the center in consistent operation?</a:t>
            </a:r>
          </a:p>
          <a:p>
            <a:pPr marL="457200" lvl="1" indent="0">
              <a:buNone/>
            </a:pPr>
            <a:endParaRPr lang="en-US" dirty="0"/>
          </a:p>
        </p:txBody>
      </p:sp>
    </p:spTree>
    <p:extLst>
      <p:ext uri="{BB962C8B-B14F-4D97-AF65-F5344CB8AC3E}">
        <p14:creationId xmlns:p14="http://schemas.microsoft.com/office/powerpoint/2010/main" val="929177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 of Your Center (</a:t>
            </a:r>
            <a:r>
              <a:rPr lang="en-US" dirty="0" err="1" smtClean="0"/>
              <a:t>con’t</a:t>
            </a:r>
            <a:r>
              <a:rPr lang="en-US" dirty="0" smtClean="0"/>
              <a:t>)</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Who will assist in daily operations?</a:t>
            </a:r>
          </a:p>
          <a:p>
            <a:pPr lvl="1"/>
            <a:r>
              <a:rPr lang="en-US" dirty="0" smtClean="0"/>
              <a:t>Data collection </a:t>
            </a:r>
          </a:p>
          <a:p>
            <a:pPr lvl="1"/>
            <a:r>
              <a:rPr lang="en-US" dirty="0" smtClean="0"/>
              <a:t>Treatment provision </a:t>
            </a:r>
          </a:p>
          <a:p>
            <a:pPr lvl="1"/>
            <a:r>
              <a:rPr lang="en-US" dirty="0" smtClean="0"/>
              <a:t>Building databases</a:t>
            </a:r>
          </a:p>
          <a:p>
            <a:pPr lvl="1"/>
            <a:r>
              <a:rPr lang="en-US" dirty="0" smtClean="0"/>
              <a:t>Development and maintenance of the center web site, </a:t>
            </a:r>
          </a:p>
          <a:p>
            <a:pPr lvl="1"/>
            <a:r>
              <a:rPr lang="en-US" dirty="0" smtClean="0"/>
              <a:t>Involvement with direct consultation with service providers along with the director</a:t>
            </a:r>
            <a:r>
              <a:rPr lang="en-US" dirty="0" smtClean="0">
                <a:effectLst/>
              </a:rPr>
              <a:t> </a:t>
            </a:r>
          </a:p>
          <a:p>
            <a:pPr lvl="2"/>
            <a:r>
              <a:rPr lang="en-US" dirty="0" smtClean="0"/>
              <a:t>What will be the eventual trajectory of this assistance?</a:t>
            </a:r>
          </a:p>
          <a:p>
            <a:pPr lvl="3"/>
            <a:r>
              <a:rPr lang="en-US" dirty="0" smtClean="0"/>
              <a:t>Office set up</a:t>
            </a:r>
          </a:p>
          <a:p>
            <a:pPr lvl="3"/>
            <a:r>
              <a:rPr lang="en-US" dirty="0" smtClean="0"/>
              <a:t>E-mails</a:t>
            </a:r>
          </a:p>
          <a:p>
            <a:pPr lvl="3"/>
            <a:r>
              <a:rPr lang="en-US" dirty="0" smtClean="0"/>
              <a:t>Providing information</a:t>
            </a:r>
          </a:p>
          <a:p>
            <a:pPr lvl="3"/>
            <a:r>
              <a:rPr lang="en-US" dirty="0" smtClean="0"/>
              <a:t>Etc.</a:t>
            </a:r>
            <a:endParaRPr lang="en-US" dirty="0"/>
          </a:p>
        </p:txBody>
      </p:sp>
    </p:spTree>
    <p:extLst>
      <p:ext uri="{BB962C8B-B14F-4D97-AF65-F5344CB8AC3E}">
        <p14:creationId xmlns:p14="http://schemas.microsoft.com/office/powerpoint/2010/main" val="1220464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 of Your Center (</a:t>
            </a:r>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r>
              <a:rPr lang="en-US" dirty="0" smtClean="0"/>
              <a:t>Who will complete the services mentioned in the center description?</a:t>
            </a:r>
          </a:p>
          <a:p>
            <a:r>
              <a:rPr lang="en-US" dirty="0" smtClean="0"/>
              <a:t>Who will be invited to assist?</a:t>
            </a:r>
            <a:endParaRPr lang="en-US" dirty="0"/>
          </a:p>
        </p:txBody>
      </p:sp>
      <p:pic>
        <p:nvPicPr>
          <p:cNvPr id="4" name="Picture 3"/>
          <p:cNvPicPr>
            <a:picLocks noChangeAspect="1"/>
          </p:cNvPicPr>
          <p:nvPr/>
        </p:nvPicPr>
        <p:blipFill>
          <a:blip r:embed="rId3"/>
          <a:stretch>
            <a:fillRect/>
          </a:stretch>
        </p:blipFill>
        <p:spPr>
          <a:xfrm>
            <a:off x="3853713" y="3505203"/>
            <a:ext cx="1218866" cy="2620960"/>
          </a:xfrm>
          <a:prstGeom prst="rect">
            <a:avLst/>
          </a:prstGeom>
        </p:spPr>
      </p:pic>
    </p:spTree>
    <p:extLst>
      <p:ext uri="{BB962C8B-B14F-4D97-AF65-F5344CB8AC3E}">
        <p14:creationId xmlns:p14="http://schemas.microsoft.com/office/powerpoint/2010/main" val="3046298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4504"/>
            <a:ext cx="8229600" cy="1143000"/>
          </a:xfrm>
        </p:spPr>
        <p:txBody>
          <a:bodyPr>
            <a:normAutofit fontScale="90000"/>
          </a:bodyPr>
          <a:lstStyle/>
          <a:p>
            <a:r>
              <a:rPr lang="en-US" dirty="0" smtClean="0"/>
              <a:t>Organization of Your Center Example</a:t>
            </a:r>
            <a:endParaRPr lang="en-US" dirty="0"/>
          </a:p>
        </p:txBody>
      </p:sp>
      <p:pic>
        <p:nvPicPr>
          <p:cNvPr id="4" name="Picture 3" descr="Screen Shot 2014-10-14 at 9.11.21 A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09716" y="1166965"/>
            <a:ext cx="7782298" cy="5066442"/>
          </a:xfrm>
          <a:prstGeom prst="rect">
            <a:avLst/>
          </a:prstGeom>
        </p:spPr>
      </p:pic>
    </p:spTree>
    <p:extLst>
      <p:ext uri="{BB962C8B-B14F-4D97-AF65-F5344CB8AC3E}">
        <p14:creationId xmlns:p14="http://schemas.microsoft.com/office/powerpoint/2010/main" val="1553759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Organization of Your Center Example</a:t>
            </a:r>
            <a:endParaRPr lang="en-US" dirty="0"/>
          </a:p>
        </p:txBody>
      </p:sp>
      <p:pic>
        <p:nvPicPr>
          <p:cNvPr id="5" name="Picture 4" descr="Screen Shot 2014-10-14 at 9.10.31 A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01524" y="1422593"/>
            <a:ext cx="7803103" cy="4810814"/>
          </a:xfrm>
          <a:prstGeom prst="rect">
            <a:avLst/>
          </a:prstGeom>
        </p:spPr>
      </p:pic>
    </p:spTree>
    <p:extLst>
      <p:ext uri="{BB962C8B-B14F-4D97-AF65-F5344CB8AC3E}">
        <p14:creationId xmlns:p14="http://schemas.microsoft.com/office/powerpoint/2010/main" val="173018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6000" dirty="0" smtClean="0"/>
              <a:t>Finding Resources for Your Center</a:t>
            </a:r>
            <a:endParaRPr lang="en-US" sz="6000" dirty="0"/>
          </a:p>
        </p:txBody>
      </p:sp>
      <p:sp>
        <p:nvSpPr>
          <p:cNvPr id="3" name="Subtitle 2"/>
          <p:cNvSpPr>
            <a:spLocks noGrp="1"/>
          </p:cNvSpPr>
          <p:nvPr>
            <p:ph type="subTitle" idx="1"/>
          </p:nvPr>
        </p:nvSpPr>
        <p:spPr>
          <a:xfrm>
            <a:off x="1371600" y="4270566"/>
            <a:ext cx="6400800" cy="1752600"/>
          </a:xfrm>
        </p:spPr>
        <p:txBody>
          <a:bodyPr>
            <a:normAutofit/>
          </a:bodyPr>
          <a:lstStyle/>
          <a:p>
            <a:endParaRPr lang="en-US" sz="4000" dirty="0"/>
          </a:p>
        </p:txBody>
      </p:sp>
    </p:spTree>
    <p:extLst>
      <p:ext uri="{BB962C8B-B14F-4D97-AF65-F5344CB8AC3E}">
        <p14:creationId xmlns:p14="http://schemas.microsoft.com/office/powerpoint/2010/main" val="1904789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Resources</a:t>
            </a:r>
            <a:endParaRPr lang="en-US" dirty="0"/>
          </a:p>
        </p:txBody>
      </p:sp>
      <p:sp>
        <p:nvSpPr>
          <p:cNvPr id="3" name="Content Placeholder 2"/>
          <p:cNvSpPr>
            <a:spLocks noGrp="1"/>
          </p:cNvSpPr>
          <p:nvPr>
            <p:ph idx="1"/>
          </p:nvPr>
        </p:nvSpPr>
        <p:spPr/>
        <p:txBody>
          <a:bodyPr/>
          <a:lstStyle/>
          <a:p>
            <a:r>
              <a:rPr lang="en-US" dirty="0" smtClean="0"/>
              <a:t>In the process of proposing your center, a HUGE inquiry is where funds will come from to start, maintain and adequately operate your SPAC.</a:t>
            </a:r>
          </a:p>
          <a:p>
            <a:pPr lvl="1"/>
            <a:r>
              <a:rPr lang="en-US" dirty="0" smtClean="0"/>
              <a:t>Who will funding be sought from?</a:t>
            </a:r>
          </a:p>
          <a:p>
            <a:pPr lvl="2"/>
            <a:r>
              <a:rPr lang="en-US" dirty="0" smtClean="0"/>
              <a:t>Who/what might be targeted?</a:t>
            </a:r>
          </a:p>
          <a:p>
            <a:pPr lvl="3"/>
            <a:r>
              <a:rPr lang="en-US" dirty="0" smtClean="0"/>
              <a:t>Grants/education funds/department funds etc.</a:t>
            </a:r>
          </a:p>
          <a:p>
            <a:pPr lvl="4"/>
            <a:r>
              <a:rPr lang="en-US" dirty="0" smtClean="0"/>
              <a:t>Before proposing this, check your department/school for available funding or opportunities</a:t>
            </a:r>
          </a:p>
          <a:p>
            <a:pPr lvl="4"/>
            <a:endParaRPr lang="en-US" dirty="0"/>
          </a:p>
        </p:txBody>
      </p:sp>
    </p:spTree>
    <p:extLst>
      <p:ext uri="{BB962C8B-B14F-4D97-AF65-F5344CB8AC3E}">
        <p14:creationId xmlns:p14="http://schemas.microsoft.com/office/powerpoint/2010/main" val="2696385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Resources</a:t>
            </a:r>
            <a:endParaRPr lang="en-US" dirty="0"/>
          </a:p>
        </p:txBody>
      </p:sp>
      <p:sp>
        <p:nvSpPr>
          <p:cNvPr id="3" name="Content Placeholder 2"/>
          <p:cNvSpPr>
            <a:spLocks noGrp="1"/>
          </p:cNvSpPr>
          <p:nvPr>
            <p:ph idx="1"/>
          </p:nvPr>
        </p:nvSpPr>
        <p:spPr/>
        <p:txBody>
          <a:bodyPr/>
          <a:lstStyle/>
          <a:p>
            <a:r>
              <a:rPr lang="en-US" dirty="0" smtClean="0"/>
              <a:t>Answer specific questions:</a:t>
            </a:r>
          </a:p>
          <a:p>
            <a:pPr lvl="1"/>
            <a:r>
              <a:rPr lang="en-US" dirty="0" smtClean="0"/>
              <a:t>Will services generate funding?</a:t>
            </a:r>
          </a:p>
          <a:p>
            <a:pPr lvl="1"/>
            <a:r>
              <a:rPr lang="en-US" dirty="0" smtClean="0"/>
              <a:t>Has anything already been purchased/used towards this effort?</a:t>
            </a:r>
          </a:p>
          <a:p>
            <a:pPr lvl="1"/>
            <a:r>
              <a:rPr lang="en-US" dirty="0" smtClean="0"/>
              <a:t>Where will your SPAC be housed?</a:t>
            </a:r>
          </a:p>
          <a:p>
            <a:pPr lvl="2"/>
            <a:r>
              <a:rPr lang="en-US" dirty="0" smtClean="0"/>
              <a:t>Is there additional spacing and places for assessments to be performed?</a:t>
            </a:r>
          </a:p>
          <a:p>
            <a:pPr lvl="3"/>
            <a:r>
              <a:rPr lang="en-US" dirty="0" smtClean="0"/>
              <a:t>Ensure those who are in charge of these spaces have been informed and made aware of your intentions!!!</a:t>
            </a:r>
          </a:p>
        </p:txBody>
      </p:sp>
    </p:spTree>
    <p:extLst>
      <p:ext uri="{BB962C8B-B14F-4D97-AF65-F5344CB8AC3E}">
        <p14:creationId xmlns:p14="http://schemas.microsoft.com/office/powerpoint/2010/main" val="3170650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6000" dirty="0" smtClean="0"/>
              <a:t>Creating a Budget for Your Center</a:t>
            </a:r>
            <a:endParaRPr lang="en-US" sz="6000" dirty="0"/>
          </a:p>
        </p:txBody>
      </p:sp>
      <p:sp>
        <p:nvSpPr>
          <p:cNvPr id="3" name="Subtitle 2"/>
          <p:cNvSpPr>
            <a:spLocks noGrp="1"/>
          </p:cNvSpPr>
          <p:nvPr>
            <p:ph type="subTitle" idx="1"/>
          </p:nvPr>
        </p:nvSpPr>
        <p:spPr>
          <a:xfrm>
            <a:off x="1371600" y="4270566"/>
            <a:ext cx="6400800" cy="1752600"/>
          </a:xfrm>
        </p:spPr>
        <p:txBody>
          <a:bodyPr>
            <a:normAutofit/>
          </a:bodyPr>
          <a:lstStyle/>
          <a:p>
            <a:endParaRPr lang="en-US" sz="4000" dirty="0"/>
          </a:p>
        </p:txBody>
      </p:sp>
    </p:spTree>
    <p:extLst>
      <p:ext uri="{BB962C8B-B14F-4D97-AF65-F5344CB8AC3E}">
        <p14:creationId xmlns:p14="http://schemas.microsoft.com/office/powerpoint/2010/main" val="1904789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Your Budget</a:t>
            </a:r>
            <a:endParaRPr lang="en-US" dirty="0"/>
          </a:p>
        </p:txBody>
      </p:sp>
      <p:sp>
        <p:nvSpPr>
          <p:cNvPr id="3" name="Content Placeholder 2"/>
          <p:cNvSpPr>
            <a:spLocks noGrp="1"/>
          </p:cNvSpPr>
          <p:nvPr>
            <p:ph idx="1"/>
          </p:nvPr>
        </p:nvSpPr>
        <p:spPr/>
        <p:txBody>
          <a:bodyPr>
            <a:normAutofit lnSpcReduction="10000"/>
          </a:bodyPr>
          <a:lstStyle/>
          <a:p>
            <a:r>
              <a:rPr lang="en-US" dirty="0" smtClean="0"/>
              <a:t>Your budget may be quite small in the beginning, however, make mention of any resources you may use to allocate for your SPAC.</a:t>
            </a:r>
          </a:p>
          <a:p>
            <a:pPr lvl="1"/>
            <a:r>
              <a:rPr lang="en-US" dirty="0" smtClean="0"/>
              <a:t>If no funds are needed explicitly make mention of that.</a:t>
            </a:r>
          </a:p>
          <a:p>
            <a:pPr lvl="1"/>
            <a:r>
              <a:rPr lang="en-US" dirty="0" smtClean="0"/>
              <a:t>Make mention of general future expenses.</a:t>
            </a:r>
          </a:p>
          <a:p>
            <a:pPr lvl="1"/>
            <a:r>
              <a:rPr lang="en-US" dirty="0" smtClean="0"/>
              <a:t> If your budget will be supported by the earned center revenue, make that clear and ensure that pricing forms are attached (to be presented later).</a:t>
            </a:r>
            <a:endParaRPr lang="en-US" dirty="0"/>
          </a:p>
        </p:txBody>
      </p:sp>
    </p:spTree>
    <p:extLst>
      <p:ext uri="{BB962C8B-B14F-4D97-AF65-F5344CB8AC3E}">
        <p14:creationId xmlns:p14="http://schemas.microsoft.com/office/powerpoint/2010/main" val="858823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817"/>
            <a:ext cx="7772400" cy="1470025"/>
          </a:xfrm>
        </p:spPr>
        <p:txBody>
          <a:bodyPr>
            <a:normAutofit/>
          </a:bodyPr>
          <a:lstStyle/>
          <a:p>
            <a:endParaRPr lang="en-US" sz="8000" dirty="0"/>
          </a:p>
        </p:txBody>
      </p:sp>
      <p:sp>
        <p:nvSpPr>
          <p:cNvPr id="3" name="Subtitle 2"/>
          <p:cNvSpPr>
            <a:spLocks noGrp="1"/>
          </p:cNvSpPr>
          <p:nvPr>
            <p:ph type="subTitle" idx="1"/>
          </p:nvPr>
        </p:nvSpPr>
        <p:spPr>
          <a:xfrm>
            <a:off x="1371600" y="1099294"/>
            <a:ext cx="6400800" cy="1752600"/>
          </a:xfrm>
        </p:spPr>
        <p:txBody>
          <a:bodyPr>
            <a:noAutofit/>
          </a:bodyPr>
          <a:lstStyle/>
          <a:p>
            <a:r>
              <a:rPr lang="en-US" sz="5400" dirty="0" smtClean="0"/>
              <a:t>Why a School Psychology Assessment Center?</a:t>
            </a:r>
            <a:endParaRPr lang="en-US" sz="5400" dirty="0"/>
          </a:p>
        </p:txBody>
      </p:sp>
      <p:pic>
        <p:nvPicPr>
          <p:cNvPr id="4" name="Picture 3"/>
          <p:cNvPicPr>
            <a:picLocks noChangeAspect="1"/>
          </p:cNvPicPr>
          <p:nvPr/>
        </p:nvPicPr>
        <p:blipFill>
          <a:blip r:embed="rId3"/>
          <a:stretch>
            <a:fillRect/>
          </a:stretch>
        </p:blipFill>
        <p:spPr>
          <a:xfrm>
            <a:off x="3853713" y="3551603"/>
            <a:ext cx="1218866" cy="2620960"/>
          </a:xfrm>
          <a:prstGeom prst="rect">
            <a:avLst/>
          </a:prstGeom>
        </p:spPr>
      </p:pic>
    </p:spTree>
    <p:extLst>
      <p:ext uri="{BB962C8B-B14F-4D97-AF65-F5344CB8AC3E}">
        <p14:creationId xmlns:p14="http://schemas.microsoft.com/office/powerpoint/2010/main" val="9475430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Statement for Budgeting</a:t>
            </a:r>
            <a:endParaRPr lang="en-US" dirty="0"/>
          </a:p>
        </p:txBody>
      </p:sp>
      <p:pic>
        <p:nvPicPr>
          <p:cNvPr id="4" name="Picture 3" descr="Screen Shot 2014-10-14 at 3.26.18 P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34942" y="1821557"/>
            <a:ext cx="7769685" cy="4311579"/>
          </a:xfrm>
          <a:prstGeom prst="rect">
            <a:avLst/>
          </a:prstGeom>
        </p:spPr>
      </p:pic>
    </p:spTree>
    <p:extLst>
      <p:ext uri="{BB962C8B-B14F-4D97-AF65-F5344CB8AC3E}">
        <p14:creationId xmlns:p14="http://schemas.microsoft.com/office/powerpoint/2010/main" val="1337228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817"/>
            <a:ext cx="7772400" cy="1470025"/>
          </a:xfrm>
        </p:spPr>
        <p:txBody>
          <a:bodyPr>
            <a:normAutofit/>
          </a:bodyPr>
          <a:lstStyle/>
          <a:p>
            <a:r>
              <a:rPr lang="en-US" sz="8800" dirty="0" smtClean="0"/>
              <a:t>Part II</a:t>
            </a:r>
            <a:endParaRPr lang="en-US" sz="8800" dirty="0"/>
          </a:p>
        </p:txBody>
      </p:sp>
      <p:sp>
        <p:nvSpPr>
          <p:cNvPr id="3" name="Subtitle 2"/>
          <p:cNvSpPr>
            <a:spLocks noGrp="1"/>
          </p:cNvSpPr>
          <p:nvPr>
            <p:ph type="subTitle" idx="1"/>
          </p:nvPr>
        </p:nvSpPr>
        <p:spPr>
          <a:xfrm>
            <a:off x="1371600" y="2860553"/>
            <a:ext cx="6400800" cy="1752600"/>
          </a:xfrm>
        </p:spPr>
        <p:txBody>
          <a:bodyPr>
            <a:noAutofit/>
          </a:bodyPr>
          <a:lstStyle/>
          <a:p>
            <a:r>
              <a:rPr lang="en-US" sz="4400" dirty="0" smtClean="0"/>
              <a:t>Creating Required Paperwork for Your SPAC</a:t>
            </a:r>
            <a:endParaRPr lang="en-US" sz="4400" dirty="0"/>
          </a:p>
        </p:txBody>
      </p:sp>
    </p:spTree>
    <p:extLst>
      <p:ext uri="{BB962C8B-B14F-4D97-AF65-F5344CB8AC3E}">
        <p14:creationId xmlns:p14="http://schemas.microsoft.com/office/powerpoint/2010/main" val="2020444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Client </a:t>
            </a:r>
            <a:r>
              <a:rPr lang="en-US" dirty="0" smtClean="0"/>
              <a:t>Paperwork</a:t>
            </a:r>
            <a:endParaRPr lang="en-US" dirty="0"/>
          </a:p>
        </p:txBody>
      </p:sp>
      <p:sp>
        <p:nvSpPr>
          <p:cNvPr id="3" name="Content Placeholder 2"/>
          <p:cNvSpPr>
            <a:spLocks noGrp="1"/>
          </p:cNvSpPr>
          <p:nvPr>
            <p:ph idx="1"/>
          </p:nvPr>
        </p:nvSpPr>
        <p:spPr/>
        <p:txBody>
          <a:bodyPr>
            <a:normAutofit/>
          </a:bodyPr>
          <a:lstStyle/>
          <a:p>
            <a:pPr lvl="0"/>
            <a:r>
              <a:rPr lang="en-US" dirty="0" smtClean="0"/>
              <a:t>Referral Form</a:t>
            </a:r>
          </a:p>
          <a:p>
            <a:pPr lvl="1"/>
            <a:endParaRPr lang="en-US" dirty="0"/>
          </a:p>
          <a:p>
            <a:pPr lvl="1"/>
            <a:endParaRPr lang="en-US" dirty="0"/>
          </a:p>
          <a:p>
            <a:pPr marL="0" indent="0">
              <a:buNone/>
            </a:pPr>
            <a:r>
              <a:rPr lang="en-US" dirty="0"/>
              <a:t> </a:t>
            </a:r>
          </a:p>
          <a:p>
            <a:endParaRPr lang="en-US" dirty="0"/>
          </a:p>
        </p:txBody>
      </p:sp>
      <p:pic>
        <p:nvPicPr>
          <p:cNvPr id="4" name="Picture 3" descr="Screen shot 2014-10-15 at 1.05.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2278" y="2292023"/>
            <a:ext cx="3015454" cy="3916735"/>
          </a:xfrm>
          <a:prstGeom prst="rect">
            <a:avLst/>
          </a:prstGeom>
        </p:spPr>
        <p:style>
          <a:lnRef idx="2">
            <a:schemeClr val="dk1"/>
          </a:lnRef>
          <a:fillRef idx="1">
            <a:schemeClr val="lt1"/>
          </a:fillRef>
          <a:effectRef idx="0">
            <a:schemeClr val="dk1"/>
          </a:effectRef>
          <a:fontRef idx="minor">
            <a:schemeClr val="dk1"/>
          </a:fontRef>
        </p:style>
      </p:pic>
      <p:pic>
        <p:nvPicPr>
          <p:cNvPr id="5" name="Picture 4" descr="Screen shot 2014-10-15 at 1.05.1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508" y="2292023"/>
            <a:ext cx="3020249" cy="391673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699517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Client </a:t>
            </a:r>
            <a:r>
              <a:rPr lang="en-US" dirty="0" smtClean="0"/>
              <a:t>Paperwork</a:t>
            </a:r>
            <a:endParaRPr lang="en-US" dirty="0"/>
          </a:p>
        </p:txBody>
      </p:sp>
      <p:sp>
        <p:nvSpPr>
          <p:cNvPr id="3" name="Content Placeholder 2"/>
          <p:cNvSpPr>
            <a:spLocks noGrp="1"/>
          </p:cNvSpPr>
          <p:nvPr>
            <p:ph idx="1"/>
          </p:nvPr>
        </p:nvSpPr>
        <p:spPr>
          <a:xfrm>
            <a:off x="457200" y="1199123"/>
            <a:ext cx="8229600" cy="4525963"/>
          </a:xfrm>
        </p:spPr>
        <p:txBody>
          <a:bodyPr/>
          <a:lstStyle/>
          <a:p>
            <a:r>
              <a:rPr lang="en-US" dirty="0"/>
              <a:t>Pricing </a:t>
            </a:r>
            <a:r>
              <a:rPr lang="en-US" dirty="0" smtClean="0"/>
              <a:t>Form</a:t>
            </a:r>
            <a:endParaRPr lang="en-US" dirty="0"/>
          </a:p>
        </p:txBody>
      </p:sp>
      <p:pic>
        <p:nvPicPr>
          <p:cNvPr id="4" name="Picture 3" descr="Screen shot 2014-10-15 at 1.10.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2469" y="1814038"/>
            <a:ext cx="3365921" cy="435432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641579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Client </a:t>
            </a:r>
            <a:r>
              <a:rPr lang="en-US" dirty="0" smtClean="0"/>
              <a:t>Paperwork</a:t>
            </a:r>
            <a:endParaRPr lang="en-US" dirty="0"/>
          </a:p>
        </p:txBody>
      </p:sp>
      <p:sp>
        <p:nvSpPr>
          <p:cNvPr id="3" name="Content Placeholder 2"/>
          <p:cNvSpPr>
            <a:spLocks noGrp="1"/>
          </p:cNvSpPr>
          <p:nvPr>
            <p:ph idx="1"/>
          </p:nvPr>
        </p:nvSpPr>
        <p:spPr/>
        <p:txBody>
          <a:bodyPr/>
          <a:lstStyle/>
          <a:p>
            <a:r>
              <a:rPr lang="en-US" dirty="0" smtClean="0"/>
              <a:t>Financial </a:t>
            </a:r>
            <a:r>
              <a:rPr lang="en-US" dirty="0"/>
              <a:t>hardship form</a:t>
            </a:r>
          </a:p>
          <a:p>
            <a:pPr marL="0" indent="0">
              <a:buNone/>
            </a:pPr>
            <a:endParaRPr lang="en-US" dirty="0"/>
          </a:p>
        </p:txBody>
      </p:sp>
      <p:pic>
        <p:nvPicPr>
          <p:cNvPr id="4" name="Picture 3" descr="Screen shot 2014-10-15 at 1.16.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6564"/>
            <a:ext cx="3084065" cy="3977485"/>
          </a:xfrm>
          <a:prstGeom prst="rect">
            <a:avLst/>
          </a:prstGeom>
        </p:spPr>
        <p:style>
          <a:lnRef idx="2">
            <a:schemeClr val="dk1"/>
          </a:lnRef>
          <a:fillRef idx="1">
            <a:schemeClr val="lt1"/>
          </a:fillRef>
          <a:effectRef idx="0">
            <a:schemeClr val="dk1"/>
          </a:effectRef>
          <a:fontRef idx="minor">
            <a:schemeClr val="dk1"/>
          </a:fontRef>
        </p:style>
      </p:pic>
      <p:pic>
        <p:nvPicPr>
          <p:cNvPr id="8" name="Picture 7" descr="Screen shot 2014-10-15 at 1.16.1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4065" y="2436563"/>
            <a:ext cx="3068489" cy="3977485"/>
          </a:xfrm>
          <a:prstGeom prst="rect">
            <a:avLst/>
          </a:prstGeom>
        </p:spPr>
        <p:style>
          <a:lnRef idx="2">
            <a:schemeClr val="dk1"/>
          </a:lnRef>
          <a:fillRef idx="1">
            <a:schemeClr val="lt1"/>
          </a:fillRef>
          <a:effectRef idx="0">
            <a:schemeClr val="dk1"/>
          </a:effectRef>
          <a:fontRef idx="minor">
            <a:schemeClr val="dk1"/>
          </a:fontRef>
        </p:style>
      </p:pic>
      <p:pic>
        <p:nvPicPr>
          <p:cNvPr id="9" name="Picture 8" descr="Screen shot 2014-10-15 at 1.16.3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2554" y="2436564"/>
            <a:ext cx="2991446" cy="397748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199523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Client </a:t>
            </a:r>
            <a:r>
              <a:rPr lang="en-US" dirty="0" smtClean="0"/>
              <a:t>Paperwork</a:t>
            </a:r>
            <a:endParaRPr lang="en-US" dirty="0"/>
          </a:p>
        </p:txBody>
      </p:sp>
      <p:sp>
        <p:nvSpPr>
          <p:cNvPr id="3" name="Content Placeholder 2"/>
          <p:cNvSpPr>
            <a:spLocks noGrp="1"/>
          </p:cNvSpPr>
          <p:nvPr>
            <p:ph idx="1"/>
          </p:nvPr>
        </p:nvSpPr>
        <p:spPr/>
        <p:txBody>
          <a:bodyPr/>
          <a:lstStyle/>
          <a:p>
            <a:pPr marL="342900" lvl="1" indent="-342900">
              <a:buFont typeface="Arial"/>
              <a:buChar char="•"/>
            </a:pPr>
            <a:r>
              <a:rPr lang="en-US" dirty="0"/>
              <a:t>Reduced pricing list</a:t>
            </a:r>
          </a:p>
          <a:p>
            <a:endParaRPr lang="en-US" dirty="0"/>
          </a:p>
        </p:txBody>
      </p:sp>
      <p:pic>
        <p:nvPicPr>
          <p:cNvPr id="4" name="Picture 3" descr="Screen shot 2014-10-15 at 1.19.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347" y="2321071"/>
            <a:ext cx="3035809" cy="392586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863483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Client </a:t>
            </a:r>
            <a:r>
              <a:rPr lang="en-US" dirty="0" smtClean="0"/>
              <a:t>Paperwork</a:t>
            </a:r>
            <a:endParaRPr lang="en-US" dirty="0"/>
          </a:p>
        </p:txBody>
      </p:sp>
      <p:sp>
        <p:nvSpPr>
          <p:cNvPr id="3" name="Content Placeholder 2"/>
          <p:cNvSpPr>
            <a:spLocks noGrp="1"/>
          </p:cNvSpPr>
          <p:nvPr>
            <p:ph idx="1"/>
          </p:nvPr>
        </p:nvSpPr>
        <p:spPr/>
        <p:txBody>
          <a:bodyPr/>
          <a:lstStyle/>
          <a:p>
            <a:pPr marL="342900" lvl="1" indent="-342900">
              <a:buFont typeface="Arial"/>
              <a:buChar char="•"/>
            </a:pPr>
            <a:r>
              <a:rPr lang="en-US" dirty="0"/>
              <a:t>What Now form</a:t>
            </a:r>
          </a:p>
          <a:p>
            <a:endParaRPr lang="en-US" dirty="0"/>
          </a:p>
        </p:txBody>
      </p:sp>
      <p:pic>
        <p:nvPicPr>
          <p:cNvPr id="4" name="Picture 3" descr="Screen shot 2014-10-15 at 1.21.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9812" y="2199101"/>
            <a:ext cx="3154188" cy="4070405"/>
          </a:xfrm>
          <a:prstGeom prst="rect">
            <a:avLst/>
          </a:prstGeom>
        </p:spPr>
        <p:style>
          <a:lnRef idx="2">
            <a:schemeClr val="dk1"/>
          </a:lnRef>
          <a:fillRef idx="1">
            <a:schemeClr val="lt1"/>
          </a:fillRef>
          <a:effectRef idx="0">
            <a:schemeClr val="dk1"/>
          </a:effectRef>
          <a:fontRef idx="minor">
            <a:schemeClr val="dk1"/>
          </a:fontRef>
        </p:style>
      </p:pic>
      <p:pic>
        <p:nvPicPr>
          <p:cNvPr id="5" name="Picture 4" descr="Screen shot 2014-10-15 at 1.21.3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2583" y="2199101"/>
            <a:ext cx="3141453" cy="4070405"/>
          </a:xfrm>
          <a:prstGeom prst="rect">
            <a:avLst/>
          </a:prstGeom>
        </p:spPr>
        <p:style>
          <a:lnRef idx="2">
            <a:schemeClr val="dk1"/>
          </a:lnRef>
          <a:fillRef idx="1">
            <a:schemeClr val="lt1"/>
          </a:fillRef>
          <a:effectRef idx="0">
            <a:schemeClr val="dk1"/>
          </a:effectRef>
          <a:fontRef idx="minor">
            <a:schemeClr val="dk1"/>
          </a:fontRef>
        </p:style>
      </p:pic>
      <p:pic>
        <p:nvPicPr>
          <p:cNvPr id="6" name="Picture 5" descr="Screen shot 2014-10-15 at 1.21.2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549" y="2199101"/>
            <a:ext cx="3134909" cy="407040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225034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5318"/>
            <a:ext cx="8229600" cy="1143000"/>
          </a:xfrm>
        </p:spPr>
        <p:txBody>
          <a:bodyPr>
            <a:noAutofit/>
          </a:bodyPr>
          <a:lstStyle/>
          <a:p>
            <a:pPr lvl="1" algn="ctr" defTabSz="457200" rtl="0">
              <a:spcBef>
                <a:spcPct val="0"/>
              </a:spcBef>
            </a:pPr>
            <a:r>
              <a:rPr lang="en-US" sz="4800" dirty="0" smtClean="0">
                <a:latin typeface="+mj-lt"/>
              </a:rPr>
              <a:t>Client Paperwork</a:t>
            </a:r>
            <a:br>
              <a:rPr lang="en-US" sz="4800" dirty="0" smtClean="0">
                <a:latin typeface="+mj-lt"/>
              </a:rPr>
            </a:br>
            <a:endParaRPr lang="en-US" sz="4800" dirty="0">
              <a:latin typeface="+mj-lt"/>
            </a:endParaRPr>
          </a:p>
        </p:txBody>
      </p:sp>
      <p:sp>
        <p:nvSpPr>
          <p:cNvPr id="3" name="Content Placeholder 2"/>
          <p:cNvSpPr>
            <a:spLocks noGrp="1"/>
          </p:cNvSpPr>
          <p:nvPr>
            <p:ph idx="1"/>
          </p:nvPr>
        </p:nvSpPr>
        <p:spPr/>
        <p:txBody>
          <a:bodyPr/>
          <a:lstStyle/>
          <a:p>
            <a:r>
              <a:rPr lang="en-US" dirty="0" smtClean="0"/>
              <a:t>Permission form</a:t>
            </a:r>
          </a:p>
          <a:p>
            <a:endParaRPr lang="en-US" dirty="0"/>
          </a:p>
        </p:txBody>
      </p:sp>
      <p:pic>
        <p:nvPicPr>
          <p:cNvPr id="4" name="Picture 3" descr="Screen shot 2014-10-15 at 1.48.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896" y="2242356"/>
            <a:ext cx="3013298" cy="3883807"/>
          </a:xfrm>
          <a:prstGeom prst="rect">
            <a:avLst/>
          </a:prstGeom>
        </p:spPr>
        <p:style>
          <a:lnRef idx="2">
            <a:schemeClr val="dk1"/>
          </a:lnRef>
          <a:fillRef idx="1">
            <a:schemeClr val="lt1"/>
          </a:fillRef>
          <a:effectRef idx="0">
            <a:schemeClr val="dk1"/>
          </a:effectRef>
          <a:fontRef idx="minor">
            <a:schemeClr val="dk1"/>
          </a:fontRef>
        </p:style>
      </p:pic>
      <p:pic>
        <p:nvPicPr>
          <p:cNvPr id="5" name="Picture 4" descr="Screen shot 2014-10-15 at 1.48.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974" y="2242356"/>
            <a:ext cx="2992404" cy="388062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598400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Client </a:t>
            </a:r>
            <a:r>
              <a:rPr lang="en-US" sz="4800" dirty="0" smtClean="0"/>
              <a:t>Paperwork</a:t>
            </a:r>
            <a:endParaRPr lang="en-US" sz="4800" dirty="0"/>
          </a:p>
        </p:txBody>
      </p:sp>
      <p:sp>
        <p:nvSpPr>
          <p:cNvPr id="3" name="Content Placeholder 2"/>
          <p:cNvSpPr>
            <a:spLocks noGrp="1"/>
          </p:cNvSpPr>
          <p:nvPr>
            <p:ph idx="1"/>
          </p:nvPr>
        </p:nvSpPr>
        <p:spPr/>
        <p:txBody>
          <a:bodyPr/>
          <a:lstStyle/>
          <a:p>
            <a:r>
              <a:rPr lang="en-US" dirty="0"/>
              <a:t>Consent to obtain and release information</a:t>
            </a:r>
          </a:p>
          <a:p>
            <a:pPr lvl="2"/>
            <a:endParaRPr lang="en-US" dirty="0" smtClean="0"/>
          </a:p>
          <a:p>
            <a:endParaRPr lang="en-US" dirty="0"/>
          </a:p>
        </p:txBody>
      </p:sp>
      <p:pic>
        <p:nvPicPr>
          <p:cNvPr id="5" name="Picture 4" descr="Screen shot 2014-10-15 at 1.54.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207" y="2173520"/>
            <a:ext cx="3340409" cy="3952643"/>
          </a:xfrm>
          <a:prstGeom prst="rect">
            <a:avLst/>
          </a:prstGeom>
        </p:spPr>
        <p:style>
          <a:lnRef idx="2">
            <a:schemeClr val="dk1"/>
          </a:lnRef>
          <a:fillRef idx="1">
            <a:schemeClr val="lt1"/>
          </a:fillRef>
          <a:effectRef idx="0">
            <a:schemeClr val="dk1"/>
          </a:effectRef>
          <a:fontRef idx="minor">
            <a:schemeClr val="dk1"/>
          </a:fontRef>
        </p:style>
      </p:pic>
      <p:pic>
        <p:nvPicPr>
          <p:cNvPr id="6" name="Picture 5" descr="Screen shot 2014-10-15 at 1.54.3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087" y="2173520"/>
            <a:ext cx="3345630" cy="395264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7822258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Client </a:t>
            </a:r>
            <a:r>
              <a:rPr lang="en-US" sz="4800" dirty="0" smtClean="0"/>
              <a:t>Paperwork</a:t>
            </a:r>
            <a:endParaRPr lang="en-US" sz="4800" dirty="0"/>
          </a:p>
        </p:txBody>
      </p:sp>
      <p:sp>
        <p:nvSpPr>
          <p:cNvPr id="3" name="Content Placeholder 2"/>
          <p:cNvSpPr>
            <a:spLocks noGrp="1"/>
          </p:cNvSpPr>
          <p:nvPr>
            <p:ph idx="1"/>
          </p:nvPr>
        </p:nvSpPr>
        <p:spPr/>
        <p:txBody>
          <a:bodyPr/>
          <a:lstStyle/>
          <a:p>
            <a:r>
              <a:rPr lang="en-US" dirty="0"/>
              <a:t>Documentation of services</a:t>
            </a:r>
          </a:p>
          <a:p>
            <a:endParaRPr lang="en-US" dirty="0"/>
          </a:p>
        </p:txBody>
      </p:sp>
      <p:pic>
        <p:nvPicPr>
          <p:cNvPr id="4" name="Picture 3" descr="Screen shot 2014-10-15 at 2.50.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775" y="2219752"/>
            <a:ext cx="3294354" cy="390641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071918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 SPAC Center?</a:t>
            </a:r>
            <a:endParaRPr lang="en-US" dirty="0"/>
          </a:p>
        </p:txBody>
      </p:sp>
      <p:sp>
        <p:nvSpPr>
          <p:cNvPr id="3" name="Content Placeholder 2"/>
          <p:cNvSpPr>
            <a:spLocks noGrp="1"/>
          </p:cNvSpPr>
          <p:nvPr>
            <p:ph idx="1"/>
          </p:nvPr>
        </p:nvSpPr>
        <p:spPr/>
        <p:txBody>
          <a:bodyPr>
            <a:normAutofit lnSpcReduction="10000"/>
          </a:bodyPr>
          <a:lstStyle/>
          <a:p>
            <a:r>
              <a:rPr lang="en-US" dirty="0"/>
              <a:t>According to the National Association of School Psychologist Ethical Principles (2010), School Psychologists have an ongoing responsibility to promote and support healthy schools, families and communities </a:t>
            </a:r>
            <a:r>
              <a:rPr lang="en-US" dirty="0" smtClean="0"/>
              <a:t>while:</a:t>
            </a:r>
          </a:p>
          <a:p>
            <a:pPr lvl="1"/>
            <a:r>
              <a:rPr lang="en-US" dirty="0" smtClean="0"/>
              <a:t>Contributing to the knowledge and research base</a:t>
            </a:r>
          </a:p>
          <a:p>
            <a:pPr lvl="1"/>
            <a:r>
              <a:rPr lang="en-US" dirty="0" smtClean="0"/>
              <a:t>Mentoring </a:t>
            </a:r>
          </a:p>
          <a:p>
            <a:pPr lvl="1"/>
            <a:r>
              <a:rPr lang="en-US" dirty="0" smtClean="0"/>
              <a:t>Teaching </a:t>
            </a:r>
          </a:p>
          <a:p>
            <a:pPr lvl="1"/>
            <a:r>
              <a:rPr lang="en-US" dirty="0" smtClean="0"/>
              <a:t>Supervising </a:t>
            </a:r>
          </a:p>
          <a:p>
            <a:pPr marL="457200" lvl="1" indent="0">
              <a:buNone/>
            </a:pPr>
            <a:endParaRPr lang="en-US" dirty="0"/>
          </a:p>
        </p:txBody>
      </p:sp>
    </p:spTree>
    <p:extLst>
      <p:ext uri="{BB962C8B-B14F-4D97-AF65-F5344CB8AC3E}">
        <p14:creationId xmlns:p14="http://schemas.microsoft.com/office/powerpoint/2010/main" val="6098782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Client </a:t>
            </a:r>
            <a:r>
              <a:rPr lang="en-US" sz="4800" dirty="0" smtClean="0"/>
              <a:t>Paperwork</a:t>
            </a:r>
            <a:endParaRPr lang="en-US" sz="4800" dirty="0"/>
          </a:p>
        </p:txBody>
      </p:sp>
      <p:sp>
        <p:nvSpPr>
          <p:cNvPr id="3" name="Content Placeholder 2"/>
          <p:cNvSpPr>
            <a:spLocks noGrp="1"/>
          </p:cNvSpPr>
          <p:nvPr>
            <p:ph idx="1"/>
          </p:nvPr>
        </p:nvSpPr>
        <p:spPr/>
        <p:txBody>
          <a:bodyPr>
            <a:normAutofit/>
          </a:bodyPr>
          <a:lstStyle/>
          <a:p>
            <a:pPr marL="342900" lvl="2" indent="-342900"/>
            <a:r>
              <a:rPr lang="en-US" sz="3200" dirty="0"/>
              <a:t>Invoices</a:t>
            </a:r>
          </a:p>
          <a:p>
            <a:endParaRPr lang="en-US" sz="4000" dirty="0"/>
          </a:p>
        </p:txBody>
      </p:sp>
      <p:pic>
        <p:nvPicPr>
          <p:cNvPr id="4" name="Picture 3" descr="Screen shot 2014-10-15 at 2.09.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3927" y="2013263"/>
            <a:ext cx="3681789" cy="41129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137645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817"/>
            <a:ext cx="7772400" cy="1470025"/>
          </a:xfrm>
        </p:spPr>
        <p:txBody>
          <a:bodyPr>
            <a:normAutofit/>
          </a:bodyPr>
          <a:lstStyle/>
          <a:p>
            <a:r>
              <a:rPr lang="en-US" sz="8800" dirty="0" smtClean="0"/>
              <a:t>Part III</a:t>
            </a:r>
            <a:endParaRPr lang="en-US" sz="8800" dirty="0"/>
          </a:p>
        </p:txBody>
      </p:sp>
      <p:sp>
        <p:nvSpPr>
          <p:cNvPr id="3" name="Subtitle 2"/>
          <p:cNvSpPr>
            <a:spLocks noGrp="1"/>
          </p:cNvSpPr>
          <p:nvPr>
            <p:ph type="subTitle" idx="1"/>
          </p:nvPr>
        </p:nvSpPr>
        <p:spPr>
          <a:xfrm>
            <a:off x="1371600" y="2860553"/>
            <a:ext cx="6400800" cy="1752600"/>
          </a:xfrm>
        </p:spPr>
        <p:txBody>
          <a:bodyPr>
            <a:noAutofit/>
          </a:bodyPr>
          <a:lstStyle/>
          <a:p>
            <a:r>
              <a:rPr lang="en-US" sz="4400" dirty="0" smtClean="0"/>
              <a:t>Seeking Paperwork Approval </a:t>
            </a:r>
          </a:p>
          <a:p>
            <a:r>
              <a:rPr lang="en-US" sz="4400" dirty="0" smtClean="0"/>
              <a:t>(University Counsel)</a:t>
            </a:r>
            <a:endParaRPr lang="en-US" sz="4400" dirty="0"/>
          </a:p>
        </p:txBody>
      </p:sp>
    </p:spTree>
    <p:extLst>
      <p:ext uri="{BB962C8B-B14F-4D97-AF65-F5344CB8AC3E}">
        <p14:creationId xmlns:p14="http://schemas.microsoft.com/office/powerpoint/2010/main" val="15389685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Paperwork Approval</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This process is extensive but necessary.</a:t>
            </a:r>
          </a:p>
          <a:p>
            <a:pPr lvl="1"/>
            <a:r>
              <a:rPr lang="en-US" dirty="0" smtClean="0"/>
              <a:t>Complete all center documents</a:t>
            </a:r>
          </a:p>
          <a:p>
            <a:pPr lvl="1"/>
            <a:r>
              <a:rPr lang="en-US" dirty="0" smtClean="0"/>
              <a:t>Keep track of the original creation dates</a:t>
            </a:r>
          </a:p>
          <a:p>
            <a:pPr lvl="2"/>
            <a:r>
              <a:rPr lang="en-US" dirty="0" smtClean="0"/>
              <a:t>Track any changes made to future documents by adding a “date modified”.</a:t>
            </a:r>
          </a:p>
          <a:p>
            <a:pPr lvl="3"/>
            <a:r>
              <a:rPr lang="en-US" dirty="0" smtClean="0"/>
              <a:t>Ensure any updates are sent to your counsel for approval.</a:t>
            </a:r>
          </a:p>
          <a:p>
            <a:pPr lvl="1"/>
            <a:r>
              <a:rPr lang="en-US" dirty="0" smtClean="0"/>
              <a:t>Ensure that all documents are sent to the university counsel AND follow all legal and ethical principles of our governing bodies (NASP and APA).</a:t>
            </a:r>
          </a:p>
          <a:p>
            <a:pPr lvl="2"/>
            <a:r>
              <a:rPr lang="en-US" dirty="0" smtClean="0"/>
              <a:t>The university counsel will help to ensure documents are in line with the university and that documents uphold necessary legal content.</a:t>
            </a:r>
          </a:p>
          <a:p>
            <a:pPr lvl="3"/>
            <a:r>
              <a:rPr lang="en-US" dirty="0" smtClean="0"/>
              <a:t>Confidentiality</a:t>
            </a:r>
          </a:p>
          <a:p>
            <a:pPr lvl="3"/>
            <a:r>
              <a:rPr lang="en-US" dirty="0" smtClean="0"/>
              <a:t>Privacy</a:t>
            </a:r>
          </a:p>
          <a:p>
            <a:pPr lvl="3"/>
            <a:r>
              <a:rPr lang="en-US" dirty="0" smtClean="0"/>
              <a:t>Consent to obtain and release information</a:t>
            </a:r>
          </a:p>
          <a:p>
            <a:pPr lvl="3"/>
            <a:r>
              <a:rPr lang="en-US" dirty="0" smtClean="0"/>
              <a:t>Any forms with the university logo should be approved!</a:t>
            </a:r>
          </a:p>
          <a:p>
            <a:pPr marL="1371600" lvl="3" indent="0">
              <a:buNone/>
            </a:pPr>
            <a:endParaRPr lang="en-US" dirty="0" smtClean="0"/>
          </a:p>
          <a:p>
            <a:pPr lvl="3"/>
            <a:endParaRPr lang="en-US" dirty="0" smtClean="0"/>
          </a:p>
          <a:p>
            <a:pPr lvl="2"/>
            <a:endParaRPr lang="en-US" dirty="0"/>
          </a:p>
        </p:txBody>
      </p:sp>
    </p:spTree>
    <p:extLst>
      <p:ext uri="{BB962C8B-B14F-4D97-AF65-F5344CB8AC3E}">
        <p14:creationId xmlns:p14="http://schemas.microsoft.com/office/powerpoint/2010/main" val="589231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67000" y="2586590"/>
            <a:ext cx="3797300" cy="3619500"/>
          </a:xfrm>
          <a:prstGeom prst="rect">
            <a:avLst/>
          </a:prstGeom>
        </p:spPr>
      </p:pic>
      <p:sp>
        <p:nvSpPr>
          <p:cNvPr id="2" name="Title 1"/>
          <p:cNvSpPr>
            <a:spLocks noGrp="1"/>
          </p:cNvSpPr>
          <p:nvPr>
            <p:ph type="ctrTitle"/>
          </p:nvPr>
        </p:nvSpPr>
        <p:spPr>
          <a:xfrm>
            <a:off x="685800" y="453947"/>
            <a:ext cx="7772400" cy="1470025"/>
          </a:xfrm>
        </p:spPr>
        <p:txBody>
          <a:bodyPr>
            <a:normAutofit/>
          </a:bodyPr>
          <a:lstStyle/>
          <a:p>
            <a:r>
              <a:rPr lang="en-US" sz="8800" dirty="0" smtClean="0"/>
              <a:t>Part IV</a:t>
            </a:r>
            <a:endParaRPr lang="en-US" sz="8800" dirty="0"/>
          </a:p>
        </p:txBody>
      </p:sp>
      <p:sp>
        <p:nvSpPr>
          <p:cNvPr id="3" name="Subtitle 2"/>
          <p:cNvSpPr>
            <a:spLocks noGrp="1"/>
          </p:cNvSpPr>
          <p:nvPr>
            <p:ph type="subTitle" idx="1"/>
          </p:nvPr>
        </p:nvSpPr>
        <p:spPr>
          <a:xfrm>
            <a:off x="1433550" y="1710290"/>
            <a:ext cx="6400800" cy="1752600"/>
          </a:xfrm>
        </p:spPr>
        <p:txBody>
          <a:bodyPr>
            <a:noAutofit/>
          </a:bodyPr>
          <a:lstStyle/>
          <a:p>
            <a:r>
              <a:rPr lang="en-US" sz="4400" dirty="0" smtClean="0"/>
              <a:t>Training Personnel</a:t>
            </a:r>
            <a:endParaRPr lang="en-US" sz="4400" dirty="0"/>
          </a:p>
        </p:txBody>
      </p:sp>
    </p:spTree>
    <p:extLst>
      <p:ext uri="{BB962C8B-B14F-4D97-AF65-F5344CB8AC3E}">
        <p14:creationId xmlns:p14="http://schemas.microsoft.com/office/powerpoint/2010/main" val="4241248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Personnel</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SFASU School Psychology Program students serve as Clinicians.</a:t>
            </a:r>
          </a:p>
          <a:p>
            <a:pPr lvl="1"/>
            <a:r>
              <a:rPr lang="en-US" dirty="0" smtClean="0">
                <a:ea typeface="Times New Roman"/>
              </a:rPr>
              <a:t>professional liability insurance</a:t>
            </a:r>
            <a:endParaRPr lang="en-US" dirty="0" smtClean="0"/>
          </a:p>
          <a:p>
            <a:pPr lvl="1"/>
            <a:r>
              <a:rPr lang="en-US" dirty="0" smtClean="0"/>
              <a:t>HIPPA Training</a:t>
            </a:r>
          </a:p>
          <a:p>
            <a:pPr lvl="1">
              <a:buNone/>
            </a:pPr>
            <a:endParaRPr lang="en-US" dirty="0" smtClean="0"/>
          </a:p>
          <a:p>
            <a:r>
              <a:rPr lang="en-US" dirty="0" smtClean="0"/>
              <a:t>School Psychology Classes</a:t>
            </a:r>
          </a:p>
          <a:p>
            <a:pPr lvl="1" fontAlgn="base">
              <a:buFont typeface="Courier New" pitchFamily="49" charset="0"/>
              <a:buChar char="o"/>
            </a:pPr>
            <a:r>
              <a:rPr lang="en-US" sz="2600" dirty="0" smtClean="0">
                <a:solidFill>
                  <a:srgbClr val="000000"/>
                </a:solidFill>
              </a:rPr>
              <a:t>Behavior Assessment and Intervention</a:t>
            </a:r>
          </a:p>
          <a:p>
            <a:pPr lvl="1" fontAlgn="base">
              <a:buFont typeface="Courier New" pitchFamily="49" charset="0"/>
              <a:buChar char="o"/>
            </a:pPr>
            <a:r>
              <a:rPr lang="en-US" sz="2600" dirty="0" smtClean="0">
                <a:solidFill>
                  <a:srgbClr val="000000"/>
                </a:solidFill>
              </a:rPr>
              <a:t>Psychological Foundations</a:t>
            </a:r>
          </a:p>
          <a:p>
            <a:pPr lvl="1" fontAlgn="base">
              <a:buFont typeface="Courier New" pitchFamily="49" charset="0"/>
              <a:buChar char="o"/>
            </a:pPr>
            <a:r>
              <a:rPr lang="en-US" sz="2600" dirty="0" smtClean="0">
                <a:solidFill>
                  <a:srgbClr val="000000"/>
                </a:solidFill>
              </a:rPr>
              <a:t>Educational Foundations</a:t>
            </a:r>
          </a:p>
          <a:p>
            <a:pPr lvl="1" fontAlgn="base">
              <a:buFont typeface="Courier New" pitchFamily="49" charset="0"/>
              <a:buChar char="o"/>
            </a:pPr>
            <a:r>
              <a:rPr lang="en-US" sz="2600" dirty="0" smtClean="0">
                <a:solidFill>
                  <a:srgbClr val="000000"/>
                </a:solidFill>
              </a:rPr>
              <a:t>Assessment (</a:t>
            </a:r>
            <a:r>
              <a:rPr lang="en-US" sz="2600" dirty="0" err="1" smtClean="0">
                <a:solidFill>
                  <a:srgbClr val="000000"/>
                </a:solidFill>
              </a:rPr>
              <a:t>Pyschoeducational</a:t>
            </a:r>
            <a:r>
              <a:rPr lang="en-US" sz="2600" dirty="0" smtClean="0">
                <a:solidFill>
                  <a:srgbClr val="000000"/>
                </a:solidFill>
              </a:rPr>
              <a:t>, Emotional/Behavioral)</a:t>
            </a:r>
          </a:p>
          <a:p>
            <a:pPr lvl="1" fontAlgn="base">
              <a:buFont typeface="Courier New" pitchFamily="49" charset="0"/>
              <a:buChar char="o"/>
            </a:pPr>
            <a:r>
              <a:rPr lang="en-US" sz="2600" dirty="0" smtClean="0">
                <a:solidFill>
                  <a:srgbClr val="000000"/>
                </a:solidFill>
              </a:rPr>
              <a:t>Research Design &amp; Statistics</a:t>
            </a:r>
          </a:p>
          <a:p>
            <a:pPr lvl="1" fontAlgn="base">
              <a:buFont typeface="Courier New" pitchFamily="49" charset="0"/>
              <a:buChar char="o"/>
            </a:pPr>
            <a:r>
              <a:rPr lang="en-US" sz="2600" dirty="0" smtClean="0">
                <a:solidFill>
                  <a:srgbClr val="000000"/>
                </a:solidFill>
              </a:rPr>
              <a:t>Professional School Psychology</a:t>
            </a:r>
          </a:p>
          <a:p>
            <a:pPr lvl="1" fontAlgn="base">
              <a:buFont typeface="Courier New" pitchFamily="49" charset="0"/>
              <a:buChar char="o"/>
            </a:pPr>
            <a:r>
              <a:rPr lang="en-US" sz="2600" dirty="0" smtClean="0">
                <a:solidFill>
                  <a:srgbClr val="000000"/>
                </a:solidFill>
              </a:rPr>
              <a:t>Professional Issues &amp; Ethics</a:t>
            </a:r>
          </a:p>
          <a:p>
            <a:pPr lvl="1"/>
            <a:endParaRPr lang="en-US" dirty="0" smtClean="0"/>
          </a:p>
          <a:p>
            <a:endParaRPr lang="en-US" dirty="0" smtClean="0"/>
          </a:p>
        </p:txBody>
      </p:sp>
      <p:pic>
        <p:nvPicPr>
          <p:cNvPr id="4" name="Picture 3"/>
          <p:cNvPicPr>
            <a:picLocks noChangeAspect="1"/>
          </p:cNvPicPr>
          <p:nvPr/>
        </p:nvPicPr>
        <p:blipFill>
          <a:blip r:embed="rId3"/>
          <a:stretch>
            <a:fillRect/>
          </a:stretch>
        </p:blipFill>
        <p:spPr>
          <a:xfrm>
            <a:off x="5379881" y="2162929"/>
            <a:ext cx="3175000" cy="2387600"/>
          </a:xfrm>
          <a:prstGeom prst="rect">
            <a:avLst/>
          </a:prstGeom>
        </p:spPr>
      </p:pic>
    </p:spTree>
    <p:extLst>
      <p:ext uri="{BB962C8B-B14F-4D97-AF65-F5344CB8AC3E}">
        <p14:creationId xmlns:p14="http://schemas.microsoft.com/office/powerpoint/2010/main" val="12730760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Personnel</a:t>
            </a:r>
            <a:endParaRPr lang="en-US" dirty="0"/>
          </a:p>
        </p:txBody>
      </p:sp>
      <p:sp>
        <p:nvSpPr>
          <p:cNvPr id="3" name="Content Placeholder 2"/>
          <p:cNvSpPr>
            <a:spLocks noGrp="1"/>
          </p:cNvSpPr>
          <p:nvPr>
            <p:ph idx="1"/>
          </p:nvPr>
        </p:nvSpPr>
        <p:spPr/>
        <p:txBody>
          <a:bodyPr>
            <a:normAutofit/>
          </a:bodyPr>
          <a:lstStyle/>
          <a:p>
            <a:r>
              <a:rPr lang="en-US" sz="2800" dirty="0" smtClean="0"/>
              <a:t>School Psychology Program Assessment Workshop</a:t>
            </a:r>
          </a:p>
          <a:p>
            <a:pPr lvl="1">
              <a:buFont typeface="Courier New" pitchFamily="49" charset="0"/>
              <a:buChar char="o"/>
            </a:pPr>
            <a:r>
              <a:rPr lang="en-US" sz="2000" dirty="0" smtClean="0"/>
              <a:t>3 day workshop offered in the Summer</a:t>
            </a:r>
          </a:p>
          <a:p>
            <a:pPr lvl="1">
              <a:buFont typeface="Courier New" pitchFamily="49" charset="0"/>
              <a:buChar char="o"/>
            </a:pPr>
            <a:r>
              <a:rPr lang="en-US" sz="2000" dirty="0"/>
              <a:t>R</a:t>
            </a:r>
            <a:r>
              <a:rPr lang="en-US" sz="2000" dirty="0" smtClean="0"/>
              <a:t>eview of administration, scoring, and interpretation of measures of cognitive, achievement, adaptive, and social/emotional behavior. </a:t>
            </a:r>
          </a:p>
          <a:p>
            <a:pPr lvl="2">
              <a:buFont typeface="Courier New" pitchFamily="49" charset="0"/>
              <a:buChar char="o"/>
            </a:pPr>
            <a:r>
              <a:rPr lang="en-US" sz="1800" dirty="0" smtClean="0"/>
              <a:t>Specialized assessments (Autism, ADHD, etc.)</a:t>
            </a:r>
          </a:p>
          <a:p>
            <a:pPr lvl="1">
              <a:buFont typeface="Courier New" pitchFamily="49" charset="0"/>
              <a:buChar char="o"/>
            </a:pPr>
            <a:r>
              <a:rPr lang="en-US" sz="2000" dirty="0" smtClean="0"/>
              <a:t>Report writing </a:t>
            </a:r>
          </a:p>
          <a:p>
            <a:r>
              <a:rPr lang="en-US" sz="2800" dirty="0" smtClean="0"/>
              <a:t>Additional workshops and trainings</a:t>
            </a:r>
          </a:p>
          <a:p>
            <a:pPr lvl="1">
              <a:buFont typeface="Courier New" pitchFamily="49" charset="0"/>
              <a:buChar char="o"/>
            </a:pPr>
            <a:r>
              <a:rPr lang="en-US" sz="2000" dirty="0" smtClean="0"/>
              <a:t>Cross-battery Assessment</a:t>
            </a:r>
          </a:p>
          <a:p>
            <a:pPr lvl="1">
              <a:buFont typeface="Courier New" pitchFamily="49" charset="0"/>
              <a:buChar char="o"/>
            </a:pPr>
            <a:r>
              <a:rPr lang="en-US" sz="2000" dirty="0" smtClean="0"/>
              <a:t>Ethics</a:t>
            </a:r>
          </a:p>
          <a:p>
            <a:pPr lvl="1">
              <a:buFont typeface="Courier New" pitchFamily="49" charset="0"/>
              <a:buChar char="o"/>
            </a:pPr>
            <a:r>
              <a:rPr lang="en-US" sz="2000" dirty="0" smtClean="0"/>
              <a:t>Special Education</a:t>
            </a:r>
          </a:p>
          <a:p>
            <a:pPr lvl="1">
              <a:buFont typeface="Courier New" pitchFamily="49" charset="0"/>
              <a:buChar char="o"/>
            </a:pPr>
            <a:r>
              <a:rPr lang="en-US" sz="2000" dirty="0" smtClean="0"/>
              <a:t>etc</a:t>
            </a:r>
          </a:p>
          <a:p>
            <a:endParaRPr lang="en-US" dirty="0" smtClean="0"/>
          </a:p>
          <a:p>
            <a:endParaRPr lang="en-US" dirty="0"/>
          </a:p>
        </p:txBody>
      </p:sp>
    </p:spTree>
    <p:extLst>
      <p:ext uri="{BB962C8B-B14F-4D97-AF65-F5344CB8AC3E}">
        <p14:creationId xmlns:p14="http://schemas.microsoft.com/office/powerpoint/2010/main" val="30042158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Personnel</a:t>
            </a:r>
          </a:p>
        </p:txBody>
      </p:sp>
      <p:sp>
        <p:nvSpPr>
          <p:cNvPr id="3" name="Content Placeholder 2"/>
          <p:cNvSpPr>
            <a:spLocks noGrp="1"/>
          </p:cNvSpPr>
          <p:nvPr>
            <p:ph idx="1"/>
          </p:nvPr>
        </p:nvSpPr>
        <p:spPr/>
        <p:txBody>
          <a:bodyPr>
            <a:normAutofit fontScale="92500" lnSpcReduction="20000"/>
          </a:bodyPr>
          <a:lstStyle/>
          <a:p>
            <a:r>
              <a:rPr lang="en-US" dirty="0" smtClean="0"/>
              <a:t>Licensed Supervisors</a:t>
            </a:r>
          </a:p>
          <a:p>
            <a:pPr lvl="1">
              <a:buFont typeface="Courier New" pitchFamily="49" charset="0"/>
              <a:buChar char="o"/>
            </a:pPr>
            <a:r>
              <a:rPr lang="en-US" dirty="0" smtClean="0"/>
              <a:t>University-Based </a:t>
            </a:r>
          </a:p>
          <a:p>
            <a:pPr lvl="2"/>
            <a:r>
              <a:rPr lang="en-US" dirty="0" smtClean="0"/>
              <a:t>Group supervision</a:t>
            </a:r>
          </a:p>
          <a:p>
            <a:pPr lvl="1">
              <a:buFont typeface="Courier New" pitchFamily="49" charset="0"/>
              <a:buChar char="o"/>
            </a:pPr>
            <a:r>
              <a:rPr lang="en-US" dirty="0" smtClean="0"/>
              <a:t>Field-Based </a:t>
            </a:r>
          </a:p>
          <a:p>
            <a:pPr lvl="2"/>
            <a:r>
              <a:rPr lang="en-US" dirty="0" smtClean="0"/>
              <a:t>Individual supervision</a:t>
            </a:r>
          </a:p>
          <a:p>
            <a:pPr lvl="1">
              <a:buFont typeface="Courier New" pitchFamily="49" charset="0"/>
              <a:buChar char="o"/>
            </a:pPr>
            <a:r>
              <a:rPr lang="en-US" dirty="0" smtClean="0"/>
              <a:t>Supervision Contract Agreement</a:t>
            </a:r>
          </a:p>
          <a:p>
            <a:pPr lvl="1">
              <a:buNone/>
            </a:pPr>
            <a:endParaRPr lang="en-US" dirty="0" smtClean="0"/>
          </a:p>
          <a:p>
            <a:r>
              <a:rPr lang="en-US" dirty="0" smtClean="0"/>
              <a:t>Documentation of services</a:t>
            </a:r>
          </a:p>
          <a:p>
            <a:pPr lvl="1"/>
            <a:r>
              <a:rPr lang="en-US" dirty="0" smtClean="0"/>
              <a:t>Field Experience Logs</a:t>
            </a:r>
          </a:p>
          <a:p>
            <a:pPr lvl="2">
              <a:buFont typeface="Courier New" pitchFamily="49" charset="0"/>
              <a:buChar char="o"/>
            </a:pPr>
            <a:r>
              <a:rPr lang="en-US" dirty="0" smtClean="0"/>
              <a:t>Composite/Comprehensive log of time allotted to tasks</a:t>
            </a:r>
          </a:p>
          <a:p>
            <a:pPr lvl="2">
              <a:buFont typeface="Courier New" pitchFamily="49" charset="0"/>
              <a:buChar char="o"/>
            </a:pPr>
            <a:r>
              <a:rPr lang="en-US" dirty="0" smtClean="0"/>
              <a:t>Weekly client activity reports</a:t>
            </a:r>
          </a:p>
        </p:txBody>
      </p:sp>
      <p:pic>
        <p:nvPicPr>
          <p:cNvPr id="4" name="Picture 3"/>
          <p:cNvPicPr>
            <a:picLocks noChangeAspect="1"/>
          </p:cNvPicPr>
          <p:nvPr/>
        </p:nvPicPr>
        <p:blipFill>
          <a:blip r:embed="rId3"/>
          <a:stretch>
            <a:fillRect/>
          </a:stretch>
        </p:blipFill>
        <p:spPr>
          <a:xfrm rot="21127186">
            <a:off x="5738644" y="1404036"/>
            <a:ext cx="2648734" cy="2066013"/>
          </a:xfrm>
          <a:prstGeom prst="rect">
            <a:avLst/>
          </a:prstGeom>
        </p:spPr>
      </p:pic>
    </p:spTree>
    <p:extLst>
      <p:ext uri="{BB962C8B-B14F-4D97-AF65-F5344CB8AC3E}">
        <p14:creationId xmlns:p14="http://schemas.microsoft.com/office/powerpoint/2010/main" val="15610669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817"/>
            <a:ext cx="7772400" cy="1470025"/>
          </a:xfrm>
        </p:spPr>
        <p:txBody>
          <a:bodyPr>
            <a:normAutofit/>
          </a:bodyPr>
          <a:lstStyle/>
          <a:p>
            <a:r>
              <a:rPr lang="en-US" sz="8800" dirty="0" smtClean="0"/>
              <a:t>Part V</a:t>
            </a:r>
            <a:endParaRPr lang="en-US" sz="8800" dirty="0"/>
          </a:p>
        </p:txBody>
      </p:sp>
      <p:sp>
        <p:nvSpPr>
          <p:cNvPr id="3" name="Subtitle 2"/>
          <p:cNvSpPr>
            <a:spLocks noGrp="1"/>
          </p:cNvSpPr>
          <p:nvPr>
            <p:ph type="subTitle" idx="1"/>
          </p:nvPr>
        </p:nvSpPr>
        <p:spPr>
          <a:xfrm>
            <a:off x="1371600" y="2860553"/>
            <a:ext cx="6400800" cy="1752600"/>
          </a:xfrm>
        </p:spPr>
        <p:txBody>
          <a:bodyPr>
            <a:noAutofit/>
          </a:bodyPr>
          <a:lstStyle/>
          <a:p>
            <a:r>
              <a:rPr lang="en-US" sz="4400" dirty="0" smtClean="0"/>
              <a:t>Items Needed for Your Center</a:t>
            </a:r>
            <a:endParaRPr lang="en-US" sz="4400" dirty="0"/>
          </a:p>
        </p:txBody>
      </p:sp>
    </p:spTree>
    <p:extLst>
      <p:ext uri="{BB962C8B-B14F-4D97-AF65-F5344CB8AC3E}">
        <p14:creationId xmlns:p14="http://schemas.microsoft.com/office/powerpoint/2010/main" val="9683718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Items Required</a:t>
            </a:r>
            <a:endParaRPr lang="en-US" dirty="0"/>
          </a:p>
        </p:txBody>
      </p:sp>
      <p:sp>
        <p:nvSpPr>
          <p:cNvPr id="3" name="Content Placeholder 2"/>
          <p:cNvSpPr>
            <a:spLocks noGrp="1"/>
          </p:cNvSpPr>
          <p:nvPr>
            <p:ph idx="1"/>
          </p:nvPr>
        </p:nvSpPr>
        <p:spPr/>
        <p:txBody>
          <a:bodyPr>
            <a:normAutofit fontScale="85000" lnSpcReduction="20000"/>
          </a:bodyPr>
          <a:lstStyle/>
          <a:p>
            <a:r>
              <a:rPr lang="en-US" sz="4400" dirty="0" smtClean="0"/>
              <a:t>Assessment materials</a:t>
            </a:r>
          </a:p>
          <a:p>
            <a:pPr lvl="1">
              <a:buFont typeface="Courier New" pitchFamily="49" charset="0"/>
              <a:buChar char="o"/>
            </a:pPr>
            <a:r>
              <a:rPr lang="en-US" dirty="0" smtClean="0"/>
              <a:t>Intelligence scales</a:t>
            </a:r>
          </a:p>
          <a:p>
            <a:pPr lvl="1">
              <a:buFont typeface="Courier New" pitchFamily="49" charset="0"/>
              <a:buChar char="o"/>
            </a:pPr>
            <a:r>
              <a:rPr lang="en-US" dirty="0" smtClean="0"/>
              <a:t>Achievement scales</a:t>
            </a:r>
          </a:p>
          <a:p>
            <a:pPr lvl="1">
              <a:buFont typeface="Courier New" pitchFamily="49" charset="0"/>
              <a:buChar char="o"/>
            </a:pPr>
            <a:r>
              <a:rPr lang="en-US" dirty="0" smtClean="0"/>
              <a:t>Neuropsychological scales</a:t>
            </a:r>
          </a:p>
          <a:p>
            <a:pPr lvl="1">
              <a:buFont typeface="Courier New" pitchFamily="49" charset="0"/>
              <a:buChar char="o"/>
            </a:pPr>
            <a:r>
              <a:rPr lang="en-US" dirty="0" err="1" smtClean="0"/>
              <a:t>Projectives</a:t>
            </a:r>
            <a:endParaRPr lang="en-US" dirty="0" smtClean="0"/>
          </a:p>
          <a:p>
            <a:pPr lvl="1">
              <a:buFont typeface="Courier New" pitchFamily="49" charset="0"/>
              <a:buChar char="o"/>
            </a:pPr>
            <a:r>
              <a:rPr lang="en-US" dirty="0" smtClean="0"/>
              <a:t>Personality</a:t>
            </a:r>
          </a:p>
          <a:p>
            <a:pPr lvl="1">
              <a:buFont typeface="Courier New" pitchFamily="49" charset="0"/>
              <a:buChar char="o"/>
            </a:pPr>
            <a:r>
              <a:rPr lang="en-US" dirty="0" smtClean="0"/>
              <a:t>Adaptive Behavior Scales</a:t>
            </a:r>
          </a:p>
          <a:p>
            <a:pPr lvl="1">
              <a:buFont typeface="Courier New" pitchFamily="49" charset="0"/>
              <a:buChar char="o"/>
            </a:pPr>
            <a:r>
              <a:rPr lang="en-US" dirty="0" smtClean="0"/>
              <a:t>Rating Scales</a:t>
            </a:r>
          </a:p>
          <a:p>
            <a:pPr lvl="1">
              <a:buFont typeface="Courier New" pitchFamily="49" charset="0"/>
              <a:buChar char="o"/>
            </a:pPr>
            <a:r>
              <a:rPr lang="en-US" dirty="0" smtClean="0"/>
              <a:t>Visual/Motor</a:t>
            </a:r>
          </a:p>
          <a:p>
            <a:pPr lvl="1">
              <a:buFont typeface="Courier New" pitchFamily="49" charset="0"/>
              <a:buChar char="o"/>
            </a:pPr>
            <a:r>
              <a:rPr lang="en-US" dirty="0" smtClean="0"/>
              <a:t>Diagnostic Interviews</a:t>
            </a:r>
          </a:p>
          <a:p>
            <a:pPr lvl="1">
              <a:buFont typeface="Courier New" pitchFamily="49" charset="0"/>
              <a:buChar char="o"/>
            </a:pPr>
            <a:r>
              <a:rPr lang="en-US" dirty="0" smtClean="0"/>
              <a:t>Curriculum Based Assessments</a:t>
            </a:r>
          </a:p>
          <a:p>
            <a:pPr lvl="1">
              <a:buNone/>
            </a:pPr>
            <a:endParaRPr lang="en-US" dirty="0" smtClean="0"/>
          </a:p>
          <a:p>
            <a:endParaRPr lang="en-US" dirty="0" smtClean="0"/>
          </a:p>
          <a:p>
            <a:pPr lvl="2">
              <a:buNone/>
            </a:pPr>
            <a:endParaRPr lang="en-US" dirty="0" smtClean="0"/>
          </a:p>
        </p:txBody>
      </p:sp>
      <p:pic>
        <p:nvPicPr>
          <p:cNvPr id="4" name="Picture 3"/>
          <p:cNvPicPr>
            <a:picLocks noChangeAspect="1"/>
          </p:cNvPicPr>
          <p:nvPr/>
        </p:nvPicPr>
        <p:blipFill>
          <a:blip r:embed="rId3"/>
          <a:stretch>
            <a:fillRect/>
          </a:stretch>
        </p:blipFill>
        <p:spPr>
          <a:xfrm>
            <a:off x="4911451" y="2137155"/>
            <a:ext cx="3302741" cy="3302741"/>
          </a:xfrm>
          <a:prstGeom prst="rect">
            <a:avLst/>
          </a:prstGeom>
        </p:spPr>
      </p:pic>
    </p:spTree>
    <p:extLst>
      <p:ext uri="{BB962C8B-B14F-4D97-AF65-F5344CB8AC3E}">
        <p14:creationId xmlns:p14="http://schemas.microsoft.com/office/powerpoint/2010/main" val="9216886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Storage space</a:t>
            </a:r>
          </a:p>
          <a:p>
            <a:pPr lvl="1"/>
            <a:r>
              <a:rPr lang="en-US" dirty="0" smtClean="0"/>
              <a:t>Assessment materials</a:t>
            </a:r>
          </a:p>
          <a:p>
            <a:pPr lvl="1"/>
            <a:r>
              <a:rPr lang="en-US" dirty="0" smtClean="0"/>
              <a:t>Client records</a:t>
            </a:r>
          </a:p>
          <a:p>
            <a:pPr lvl="1"/>
            <a:endParaRPr lang="en-US" dirty="0"/>
          </a:p>
        </p:txBody>
      </p:sp>
      <p:pic>
        <p:nvPicPr>
          <p:cNvPr id="4" name="Picture 3"/>
          <p:cNvPicPr>
            <a:picLocks noChangeAspect="1"/>
          </p:cNvPicPr>
          <p:nvPr/>
        </p:nvPicPr>
        <p:blipFill>
          <a:blip r:embed="rId3"/>
          <a:stretch>
            <a:fillRect/>
          </a:stretch>
        </p:blipFill>
        <p:spPr>
          <a:xfrm>
            <a:off x="1644565" y="3802966"/>
            <a:ext cx="3154501" cy="2323197"/>
          </a:xfrm>
          <a:prstGeom prst="rect">
            <a:avLst/>
          </a:prstGeom>
        </p:spPr>
      </p:pic>
      <p:pic>
        <p:nvPicPr>
          <p:cNvPr id="5" name="Picture 4"/>
          <p:cNvPicPr>
            <a:picLocks noChangeAspect="1"/>
          </p:cNvPicPr>
          <p:nvPr/>
        </p:nvPicPr>
        <p:blipFill>
          <a:blip r:embed="rId4"/>
          <a:stretch>
            <a:fillRect/>
          </a:stretch>
        </p:blipFill>
        <p:spPr>
          <a:xfrm>
            <a:off x="5958775" y="1882915"/>
            <a:ext cx="2311691" cy="3502562"/>
          </a:xfrm>
          <a:prstGeom prst="rect">
            <a:avLst/>
          </a:prstGeom>
        </p:spPr>
      </p:pic>
    </p:spTree>
    <p:extLst>
      <p:ext uri="{BB962C8B-B14F-4D97-AF65-F5344CB8AC3E}">
        <p14:creationId xmlns:p14="http://schemas.microsoft.com/office/powerpoint/2010/main" val="4124090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 SPAC Center?</a:t>
            </a:r>
            <a:endParaRPr lang="en-US" dirty="0"/>
          </a:p>
        </p:txBody>
      </p:sp>
      <p:sp>
        <p:nvSpPr>
          <p:cNvPr id="3" name="Content Placeholder 2"/>
          <p:cNvSpPr>
            <a:spLocks noGrp="1"/>
          </p:cNvSpPr>
          <p:nvPr>
            <p:ph idx="1"/>
          </p:nvPr>
        </p:nvSpPr>
        <p:spPr/>
        <p:txBody>
          <a:bodyPr/>
          <a:lstStyle/>
          <a:p>
            <a:r>
              <a:rPr lang="en-US" dirty="0"/>
              <a:t>School Psychology programs should seek to meet these goals by providing their students with opportunities to engage in meaningful research, learn effective service delivery, participate in outreach services and continue in professional development.</a:t>
            </a:r>
            <a:r>
              <a:rPr lang="en-US" dirty="0" smtClean="0">
                <a:effectLst/>
              </a:rPr>
              <a:t> </a:t>
            </a:r>
          </a:p>
          <a:p>
            <a:endParaRPr lang="en-US" dirty="0"/>
          </a:p>
        </p:txBody>
      </p:sp>
    </p:spTree>
    <p:extLst>
      <p:ext uri="{BB962C8B-B14F-4D97-AF65-F5344CB8AC3E}">
        <p14:creationId xmlns:p14="http://schemas.microsoft.com/office/powerpoint/2010/main" val="28963112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817"/>
            <a:ext cx="7772400" cy="1470025"/>
          </a:xfrm>
        </p:spPr>
        <p:txBody>
          <a:bodyPr>
            <a:normAutofit/>
          </a:bodyPr>
          <a:lstStyle/>
          <a:p>
            <a:r>
              <a:rPr lang="en-US" sz="8800" dirty="0" smtClean="0"/>
              <a:t>Part VI</a:t>
            </a:r>
            <a:endParaRPr lang="en-US" sz="8800" dirty="0"/>
          </a:p>
        </p:txBody>
      </p:sp>
      <p:sp>
        <p:nvSpPr>
          <p:cNvPr id="3" name="Subtitle 2"/>
          <p:cNvSpPr>
            <a:spLocks noGrp="1"/>
          </p:cNvSpPr>
          <p:nvPr>
            <p:ph type="subTitle" idx="1"/>
          </p:nvPr>
        </p:nvSpPr>
        <p:spPr>
          <a:xfrm>
            <a:off x="1371600" y="2860553"/>
            <a:ext cx="6400800" cy="1752600"/>
          </a:xfrm>
        </p:spPr>
        <p:txBody>
          <a:bodyPr>
            <a:noAutofit/>
          </a:bodyPr>
          <a:lstStyle/>
          <a:p>
            <a:r>
              <a:rPr lang="en-US" sz="4400" dirty="0" smtClean="0"/>
              <a:t>Finding a “Proper” Assessment Space</a:t>
            </a:r>
            <a:endParaRPr lang="en-US" sz="4400" dirty="0"/>
          </a:p>
        </p:txBody>
      </p:sp>
    </p:spTree>
    <p:extLst>
      <p:ext uri="{BB962C8B-B14F-4D97-AF65-F5344CB8AC3E}">
        <p14:creationId xmlns:p14="http://schemas.microsoft.com/office/powerpoint/2010/main" val="21606966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Finding A Proper Assessment Space </a:t>
            </a:r>
            <a:endParaRPr lang="en-US" dirty="0"/>
          </a:p>
        </p:txBody>
      </p:sp>
      <p:sp>
        <p:nvSpPr>
          <p:cNvPr id="3" name="Content Placeholder 2"/>
          <p:cNvSpPr>
            <a:spLocks noGrp="1"/>
          </p:cNvSpPr>
          <p:nvPr>
            <p:ph idx="1"/>
          </p:nvPr>
        </p:nvSpPr>
        <p:spPr/>
        <p:txBody>
          <a:bodyPr>
            <a:normAutofit/>
          </a:bodyPr>
          <a:lstStyle/>
          <a:p>
            <a:r>
              <a:rPr lang="en-US" dirty="0" smtClean="0"/>
              <a:t>Utilize department resources</a:t>
            </a:r>
          </a:p>
          <a:p>
            <a:pPr lvl="1"/>
            <a:r>
              <a:rPr lang="en-US" dirty="0" smtClean="0"/>
              <a:t>Department Administration Assistant</a:t>
            </a:r>
          </a:p>
          <a:p>
            <a:pPr lvl="1"/>
            <a:r>
              <a:rPr lang="en-US" dirty="0" smtClean="0"/>
              <a:t>Other faculty</a:t>
            </a:r>
          </a:p>
          <a:p>
            <a:pPr lvl="1"/>
            <a:r>
              <a:rPr lang="en-US" dirty="0" smtClean="0"/>
              <a:t>Graduate Assistants</a:t>
            </a:r>
          </a:p>
        </p:txBody>
      </p:sp>
      <p:pic>
        <p:nvPicPr>
          <p:cNvPr id="4" name="Picture 3"/>
          <p:cNvPicPr>
            <a:picLocks noChangeAspect="1"/>
          </p:cNvPicPr>
          <p:nvPr/>
        </p:nvPicPr>
        <p:blipFill>
          <a:blip r:embed="rId3"/>
          <a:stretch>
            <a:fillRect/>
          </a:stretch>
        </p:blipFill>
        <p:spPr>
          <a:xfrm>
            <a:off x="4598606" y="2777271"/>
            <a:ext cx="3898238" cy="2924393"/>
          </a:xfrm>
          <a:prstGeom prst="rect">
            <a:avLst/>
          </a:prstGeom>
        </p:spPr>
      </p:pic>
    </p:spTree>
    <p:extLst>
      <p:ext uri="{BB962C8B-B14F-4D97-AF65-F5344CB8AC3E}">
        <p14:creationId xmlns:p14="http://schemas.microsoft.com/office/powerpoint/2010/main" val="29073291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 Assessment Space</a:t>
            </a:r>
            <a:endParaRPr lang="en-US" dirty="0"/>
          </a:p>
        </p:txBody>
      </p:sp>
      <p:sp>
        <p:nvSpPr>
          <p:cNvPr id="3" name="Content Placeholder 2"/>
          <p:cNvSpPr>
            <a:spLocks noGrp="1"/>
          </p:cNvSpPr>
          <p:nvPr>
            <p:ph idx="1"/>
          </p:nvPr>
        </p:nvSpPr>
        <p:spPr/>
        <p:txBody>
          <a:bodyPr/>
          <a:lstStyle/>
          <a:p>
            <a:r>
              <a:rPr lang="en-US" dirty="0" smtClean="0"/>
              <a:t>Collaborate with other departments</a:t>
            </a:r>
          </a:p>
          <a:p>
            <a:pPr lvl="1"/>
            <a:r>
              <a:rPr lang="en-US" dirty="0" smtClean="0"/>
              <a:t>Speech Language</a:t>
            </a:r>
          </a:p>
          <a:p>
            <a:pPr lvl="1"/>
            <a:r>
              <a:rPr lang="en-US" dirty="0" smtClean="0"/>
              <a:t>Counseling</a:t>
            </a:r>
          </a:p>
          <a:p>
            <a:pPr lvl="1"/>
            <a:r>
              <a:rPr lang="en-US" dirty="0" smtClean="0"/>
              <a:t>Student Health Center</a:t>
            </a:r>
          </a:p>
          <a:p>
            <a:endParaRPr lang="en-US" dirty="0"/>
          </a:p>
        </p:txBody>
      </p:sp>
      <p:pic>
        <p:nvPicPr>
          <p:cNvPr id="5" name="Picture 4"/>
          <p:cNvPicPr>
            <a:picLocks noChangeAspect="1"/>
          </p:cNvPicPr>
          <p:nvPr/>
        </p:nvPicPr>
        <p:blipFill>
          <a:blip r:embed="rId3"/>
          <a:stretch>
            <a:fillRect/>
          </a:stretch>
        </p:blipFill>
        <p:spPr>
          <a:xfrm>
            <a:off x="4598606" y="2663702"/>
            <a:ext cx="3898238" cy="2924393"/>
          </a:xfrm>
          <a:prstGeom prst="rect">
            <a:avLst/>
          </a:prstGeom>
        </p:spPr>
      </p:pic>
    </p:spTree>
    <p:extLst>
      <p:ext uri="{BB962C8B-B14F-4D97-AF65-F5344CB8AC3E}">
        <p14:creationId xmlns:p14="http://schemas.microsoft.com/office/powerpoint/2010/main" val="34768333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57400" y="3338492"/>
            <a:ext cx="5016500" cy="2921000"/>
          </a:xfrm>
          <a:prstGeom prst="rect">
            <a:avLst/>
          </a:prstGeom>
        </p:spPr>
      </p:pic>
      <p:sp>
        <p:nvSpPr>
          <p:cNvPr id="2" name="Title 1"/>
          <p:cNvSpPr>
            <a:spLocks noGrp="1"/>
          </p:cNvSpPr>
          <p:nvPr>
            <p:ph type="ctrTitle"/>
          </p:nvPr>
        </p:nvSpPr>
        <p:spPr>
          <a:xfrm>
            <a:off x="685800" y="990817"/>
            <a:ext cx="7772400" cy="1470025"/>
          </a:xfrm>
        </p:spPr>
        <p:txBody>
          <a:bodyPr>
            <a:normAutofit/>
          </a:bodyPr>
          <a:lstStyle/>
          <a:p>
            <a:r>
              <a:rPr lang="en-US" sz="8800" dirty="0" smtClean="0"/>
              <a:t>Part VII</a:t>
            </a:r>
            <a:endParaRPr lang="en-US" sz="8800" dirty="0"/>
          </a:p>
        </p:txBody>
      </p:sp>
      <p:sp>
        <p:nvSpPr>
          <p:cNvPr id="3" name="Subtitle 2"/>
          <p:cNvSpPr>
            <a:spLocks noGrp="1"/>
          </p:cNvSpPr>
          <p:nvPr>
            <p:ph type="subTitle" idx="1"/>
          </p:nvPr>
        </p:nvSpPr>
        <p:spPr>
          <a:xfrm>
            <a:off x="1371600" y="2460842"/>
            <a:ext cx="6400800" cy="1752600"/>
          </a:xfrm>
        </p:spPr>
        <p:txBody>
          <a:bodyPr>
            <a:noAutofit/>
          </a:bodyPr>
          <a:lstStyle/>
          <a:p>
            <a:r>
              <a:rPr lang="en-US" sz="4400" dirty="0" smtClean="0"/>
              <a:t>Marketing Your Services</a:t>
            </a:r>
            <a:endParaRPr lang="en-US" sz="4400" dirty="0"/>
          </a:p>
        </p:txBody>
      </p:sp>
    </p:spTree>
    <p:extLst>
      <p:ext uri="{BB962C8B-B14F-4D97-AF65-F5344CB8AC3E}">
        <p14:creationId xmlns:p14="http://schemas.microsoft.com/office/powerpoint/2010/main" val="21606966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Marketing your services</a:t>
            </a:r>
            <a:r>
              <a:rPr lang="en-US" sz="2800" dirty="0" smtClean="0"/>
              <a:t> </a:t>
            </a:r>
            <a:endParaRPr lang="en-US" dirty="0"/>
          </a:p>
        </p:txBody>
      </p:sp>
      <p:sp>
        <p:nvSpPr>
          <p:cNvPr id="3" name="Content Placeholder 2"/>
          <p:cNvSpPr>
            <a:spLocks noGrp="1"/>
          </p:cNvSpPr>
          <p:nvPr>
            <p:ph idx="1"/>
          </p:nvPr>
        </p:nvSpPr>
        <p:spPr>
          <a:xfrm>
            <a:off x="457200" y="1300657"/>
            <a:ext cx="8229600" cy="4525963"/>
          </a:xfrm>
        </p:spPr>
        <p:txBody>
          <a:bodyPr>
            <a:noAutofit/>
          </a:bodyPr>
          <a:lstStyle/>
          <a:p>
            <a:pPr lvl="1">
              <a:buFont typeface="Arial" panose="020B0604020202020204" pitchFamily="34" charset="0"/>
              <a:buChar char="•"/>
            </a:pPr>
            <a:r>
              <a:rPr lang="en-US" sz="2400" dirty="0" smtClean="0"/>
              <a:t>Marketing </a:t>
            </a:r>
            <a:r>
              <a:rPr lang="en-US" sz="2400" dirty="0"/>
              <a:t>to the </a:t>
            </a:r>
            <a:r>
              <a:rPr lang="en-US" sz="2400" dirty="0" smtClean="0"/>
              <a:t>university</a:t>
            </a:r>
          </a:p>
          <a:p>
            <a:pPr lvl="2"/>
            <a:r>
              <a:rPr lang="en-US" sz="2000" dirty="0" smtClean="0"/>
              <a:t>Counseling Services</a:t>
            </a:r>
          </a:p>
          <a:p>
            <a:pPr lvl="2"/>
            <a:r>
              <a:rPr lang="en-US" sz="2000" dirty="0" smtClean="0"/>
              <a:t>SFA Counseling Clinic</a:t>
            </a:r>
          </a:p>
          <a:p>
            <a:pPr lvl="2"/>
            <a:r>
              <a:rPr lang="en-US" sz="2000" dirty="0" smtClean="0"/>
              <a:t>Disability Services</a:t>
            </a:r>
          </a:p>
          <a:p>
            <a:pPr lvl="2"/>
            <a:r>
              <a:rPr lang="en-US" sz="2000" dirty="0" smtClean="0"/>
              <a:t>SFA 101- freshman services</a:t>
            </a:r>
            <a:endParaRPr lang="en-US" sz="2000" dirty="0"/>
          </a:p>
          <a:p>
            <a:pPr lvl="1">
              <a:buFont typeface="Arial" panose="020B0604020202020204" pitchFamily="34" charset="0"/>
              <a:buChar char="•"/>
            </a:pPr>
            <a:r>
              <a:rPr lang="en-US" sz="2400" dirty="0"/>
              <a:t>Marketing to the </a:t>
            </a:r>
            <a:r>
              <a:rPr lang="en-US" sz="2400" dirty="0" smtClean="0"/>
              <a:t>community</a:t>
            </a:r>
          </a:p>
          <a:p>
            <a:pPr lvl="2"/>
            <a:r>
              <a:rPr lang="en-US" sz="2000" dirty="0" smtClean="0"/>
              <a:t>Brochures, Website, Business Cards, </a:t>
            </a:r>
          </a:p>
          <a:p>
            <a:pPr lvl="2"/>
            <a:r>
              <a:rPr lang="en-US" sz="2000" dirty="0" smtClean="0"/>
              <a:t>Physician Campaign </a:t>
            </a:r>
            <a:endParaRPr lang="en-US" sz="2000" dirty="0"/>
          </a:p>
          <a:p>
            <a:pPr lvl="1">
              <a:buFont typeface="Arial" panose="020B0604020202020204" pitchFamily="34" charset="0"/>
              <a:buChar char="•"/>
            </a:pPr>
            <a:r>
              <a:rPr lang="en-US" sz="2400" dirty="0"/>
              <a:t>Working with specific organizations on center development efforts</a:t>
            </a:r>
            <a:r>
              <a:rPr lang="en-US" sz="2400" dirty="0" smtClean="0"/>
              <a:t>.</a:t>
            </a:r>
          </a:p>
          <a:p>
            <a:pPr lvl="2"/>
            <a:r>
              <a:rPr lang="en-US" sz="2000" dirty="0" smtClean="0"/>
              <a:t>Interagency Coalition</a:t>
            </a:r>
          </a:p>
          <a:p>
            <a:pPr lvl="2"/>
            <a:r>
              <a:rPr lang="en-US" sz="2000" dirty="0" smtClean="0"/>
              <a:t>Mission Possible- Burke Center</a:t>
            </a:r>
          </a:p>
          <a:p>
            <a:pPr lvl="2"/>
            <a:r>
              <a:rPr lang="en-US" sz="2000" dirty="0" smtClean="0"/>
              <a:t>SFA Counseling Services </a:t>
            </a:r>
          </a:p>
          <a:p>
            <a:pPr marL="0" indent="0">
              <a:buNone/>
            </a:pPr>
            <a:endParaRPr lang="en-US" sz="2400" dirty="0"/>
          </a:p>
        </p:txBody>
      </p:sp>
    </p:spTree>
    <p:extLst>
      <p:ext uri="{BB962C8B-B14F-4D97-AF65-F5344CB8AC3E}">
        <p14:creationId xmlns:p14="http://schemas.microsoft.com/office/powerpoint/2010/main" val="40886513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20174654">
            <a:off x="2601883" y="1872441"/>
            <a:ext cx="3581570" cy="3795150"/>
          </a:xfrm>
          <a:prstGeom prst="rect">
            <a:avLst/>
          </a:prstGeom>
        </p:spPr>
      </p:pic>
      <p:sp>
        <p:nvSpPr>
          <p:cNvPr id="2" name="Title 1"/>
          <p:cNvSpPr>
            <a:spLocks noGrp="1"/>
          </p:cNvSpPr>
          <p:nvPr>
            <p:ph type="ctrTitle"/>
          </p:nvPr>
        </p:nvSpPr>
        <p:spPr>
          <a:xfrm>
            <a:off x="685800" y="670760"/>
            <a:ext cx="7772400" cy="1470025"/>
          </a:xfrm>
        </p:spPr>
        <p:txBody>
          <a:bodyPr>
            <a:normAutofit/>
          </a:bodyPr>
          <a:lstStyle/>
          <a:p>
            <a:r>
              <a:rPr lang="en-US" sz="8800" dirty="0" smtClean="0"/>
              <a:t>Part VIII</a:t>
            </a:r>
            <a:endParaRPr lang="en-US" sz="8800" dirty="0"/>
          </a:p>
        </p:txBody>
      </p:sp>
      <p:sp>
        <p:nvSpPr>
          <p:cNvPr id="3" name="Subtitle 2"/>
          <p:cNvSpPr>
            <a:spLocks noGrp="1"/>
          </p:cNvSpPr>
          <p:nvPr>
            <p:ph type="subTitle" idx="1"/>
          </p:nvPr>
        </p:nvSpPr>
        <p:spPr>
          <a:xfrm>
            <a:off x="1454199" y="2140785"/>
            <a:ext cx="6400800" cy="1752600"/>
          </a:xfrm>
        </p:spPr>
        <p:txBody>
          <a:bodyPr>
            <a:noAutofit/>
          </a:bodyPr>
          <a:lstStyle/>
          <a:p>
            <a:r>
              <a:rPr lang="en-US" sz="4400" dirty="0" smtClean="0"/>
              <a:t>Maintaining Client Records</a:t>
            </a:r>
            <a:endParaRPr lang="en-US" sz="4400" dirty="0"/>
          </a:p>
        </p:txBody>
      </p:sp>
    </p:spTree>
    <p:extLst>
      <p:ext uri="{BB962C8B-B14F-4D97-AF65-F5344CB8AC3E}">
        <p14:creationId xmlns:p14="http://schemas.microsoft.com/office/powerpoint/2010/main" val="34143012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9728703">
            <a:off x="3079520" y="2537388"/>
            <a:ext cx="5393064" cy="1331763"/>
          </a:xfrm>
          <a:prstGeom prst="rect">
            <a:avLst/>
          </a:prstGeom>
        </p:spPr>
      </p:pic>
      <p:sp>
        <p:nvSpPr>
          <p:cNvPr id="2" name="Title 1"/>
          <p:cNvSpPr>
            <a:spLocks noGrp="1"/>
          </p:cNvSpPr>
          <p:nvPr>
            <p:ph type="title"/>
          </p:nvPr>
        </p:nvSpPr>
        <p:spPr>
          <a:xfrm>
            <a:off x="457200" y="625581"/>
            <a:ext cx="8229600" cy="1143000"/>
          </a:xfrm>
        </p:spPr>
        <p:txBody>
          <a:bodyPr>
            <a:normAutofit fontScale="90000"/>
          </a:bodyPr>
          <a:lstStyle/>
          <a:p>
            <a:pPr lvl="0"/>
            <a:r>
              <a:rPr lang="en-US" dirty="0" smtClean="0"/>
              <a:t>Maintaining Client Records</a:t>
            </a:r>
            <a:br>
              <a:rPr lang="en-US" dirty="0" smtClean="0"/>
            </a:br>
            <a:endParaRPr lang="en-US" dirty="0"/>
          </a:p>
        </p:txBody>
      </p:sp>
      <p:sp>
        <p:nvSpPr>
          <p:cNvPr id="3" name="Content Placeholder 2"/>
          <p:cNvSpPr>
            <a:spLocks noGrp="1"/>
          </p:cNvSpPr>
          <p:nvPr>
            <p:ph idx="1"/>
          </p:nvPr>
        </p:nvSpPr>
        <p:spPr/>
        <p:txBody>
          <a:bodyPr/>
          <a:lstStyle/>
          <a:p>
            <a:r>
              <a:rPr lang="en-US" dirty="0" smtClean="0"/>
              <a:t>HIPAA</a:t>
            </a:r>
          </a:p>
          <a:p>
            <a:r>
              <a:rPr lang="en-US" dirty="0" smtClean="0"/>
              <a:t>Insurance</a:t>
            </a:r>
          </a:p>
          <a:p>
            <a:r>
              <a:rPr lang="en-US" dirty="0"/>
              <a:t>APA Record Keeping Guidelines</a:t>
            </a:r>
          </a:p>
          <a:p>
            <a:pPr lvl="1"/>
            <a:r>
              <a:rPr lang="en-US" dirty="0" smtClean="0"/>
              <a:t>Confidentiality</a:t>
            </a:r>
          </a:p>
          <a:p>
            <a:pPr lvl="1"/>
            <a:r>
              <a:rPr lang="en-US" dirty="0"/>
              <a:t>Privacy</a:t>
            </a:r>
            <a:endParaRPr lang="en-US" dirty="0" smtClean="0"/>
          </a:p>
          <a:p>
            <a:pPr lvl="1"/>
            <a:r>
              <a:rPr lang="en-US" dirty="0" smtClean="0"/>
              <a:t>Emails</a:t>
            </a:r>
          </a:p>
          <a:p>
            <a:pPr lvl="1"/>
            <a:r>
              <a:rPr lang="en-US" dirty="0" smtClean="0"/>
              <a:t>Client Records</a:t>
            </a:r>
          </a:p>
          <a:p>
            <a:pPr lvl="1"/>
            <a:endParaRPr lang="en-US" dirty="0" smtClean="0"/>
          </a:p>
          <a:p>
            <a:pPr marL="457200" lvl="1" indent="0">
              <a:buNone/>
            </a:pPr>
            <a:endParaRPr lang="en-US" dirty="0"/>
          </a:p>
        </p:txBody>
      </p:sp>
    </p:spTree>
    <p:extLst>
      <p:ext uri="{BB962C8B-B14F-4D97-AF65-F5344CB8AC3E}">
        <p14:creationId xmlns:p14="http://schemas.microsoft.com/office/powerpoint/2010/main" val="24275603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0601" y="639460"/>
            <a:ext cx="7772400" cy="1470025"/>
          </a:xfrm>
        </p:spPr>
        <p:txBody>
          <a:bodyPr>
            <a:normAutofit/>
          </a:bodyPr>
          <a:lstStyle/>
          <a:p>
            <a:r>
              <a:rPr lang="en-US" sz="8800" dirty="0" smtClean="0"/>
              <a:t>Part IX</a:t>
            </a:r>
            <a:endParaRPr lang="en-US" sz="8800" dirty="0"/>
          </a:p>
        </p:txBody>
      </p:sp>
      <p:sp>
        <p:nvSpPr>
          <p:cNvPr id="3" name="Subtitle 2"/>
          <p:cNvSpPr>
            <a:spLocks noGrp="1"/>
          </p:cNvSpPr>
          <p:nvPr>
            <p:ph type="subTitle" idx="1"/>
          </p:nvPr>
        </p:nvSpPr>
        <p:spPr>
          <a:xfrm>
            <a:off x="1371600" y="2109485"/>
            <a:ext cx="6400800" cy="1752600"/>
          </a:xfrm>
        </p:spPr>
        <p:txBody>
          <a:bodyPr>
            <a:noAutofit/>
          </a:bodyPr>
          <a:lstStyle/>
          <a:p>
            <a:r>
              <a:rPr lang="en-US" sz="4400" dirty="0" smtClean="0"/>
              <a:t>Maintaining the Life of Your Center</a:t>
            </a:r>
            <a:endParaRPr lang="en-US" sz="4400" dirty="0"/>
          </a:p>
        </p:txBody>
      </p:sp>
      <p:pic>
        <p:nvPicPr>
          <p:cNvPr id="4" name="Picture 3"/>
          <p:cNvPicPr>
            <a:picLocks noChangeAspect="1"/>
          </p:cNvPicPr>
          <p:nvPr/>
        </p:nvPicPr>
        <p:blipFill>
          <a:blip r:embed="rId3"/>
          <a:stretch>
            <a:fillRect/>
          </a:stretch>
        </p:blipFill>
        <p:spPr>
          <a:xfrm>
            <a:off x="3079995" y="3770535"/>
            <a:ext cx="2598706" cy="2356160"/>
          </a:xfrm>
          <a:prstGeom prst="rect">
            <a:avLst/>
          </a:prstGeom>
        </p:spPr>
      </p:pic>
    </p:spTree>
    <p:extLst>
      <p:ext uri="{BB962C8B-B14F-4D97-AF65-F5344CB8AC3E}">
        <p14:creationId xmlns:p14="http://schemas.microsoft.com/office/powerpoint/2010/main" val="21202550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Involvement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Ensure that students know the mission of your SPAC</a:t>
            </a:r>
          </a:p>
          <a:p>
            <a:r>
              <a:rPr lang="en-US" dirty="0" smtClean="0"/>
              <a:t>Ensure they understand the paperwork and items they will use </a:t>
            </a:r>
          </a:p>
          <a:p>
            <a:r>
              <a:rPr lang="en-US" dirty="0" smtClean="0"/>
              <a:t>Ensure they have been properly trained on assessments used</a:t>
            </a:r>
          </a:p>
          <a:p>
            <a:r>
              <a:rPr lang="en-US" dirty="0" smtClean="0"/>
              <a:t>Ensure that the number of cases taken are not overwhelming, but that students are learning from the experiences they have.</a:t>
            </a:r>
          </a:p>
          <a:p>
            <a:r>
              <a:rPr lang="en-US" dirty="0" smtClean="0"/>
              <a:t>Make students aware of training opportunities</a:t>
            </a:r>
          </a:p>
          <a:p>
            <a:r>
              <a:rPr lang="en-US" dirty="0" smtClean="0"/>
              <a:t>Make students aware of research opportunities</a:t>
            </a:r>
          </a:p>
          <a:p>
            <a:r>
              <a:rPr lang="en-US" dirty="0" smtClean="0"/>
              <a:t>Involve students in outreach initiatives</a:t>
            </a:r>
          </a:p>
          <a:p>
            <a:endParaRPr lang="en-US" dirty="0"/>
          </a:p>
        </p:txBody>
      </p:sp>
    </p:spTree>
    <p:extLst>
      <p:ext uri="{BB962C8B-B14F-4D97-AF65-F5344CB8AC3E}">
        <p14:creationId xmlns:p14="http://schemas.microsoft.com/office/powerpoint/2010/main" val="4167570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Faculty Involvement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Involve faculty who have different licenses and certifications</a:t>
            </a:r>
          </a:p>
          <a:p>
            <a:pPr lvl="1"/>
            <a:r>
              <a:rPr lang="en-US" dirty="0" smtClean="0"/>
              <a:t>Know your LSSPs and LPs in the area for future collaborations.</a:t>
            </a:r>
          </a:p>
          <a:p>
            <a:r>
              <a:rPr lang="en-US" dirty="0" smtClean="0"/>
              <a:t>Collaborate with various faculty on campus</a:t>
            </a:r>
          </a:p>
          <a:p>
            <a:r>
              <a:rPr lang="en-US" dirty="0" smtClean="0"/>
              <a:t>Make faculty aware of services offered in your SPAC</a:t>
            </a:r>
          </a:p>
          <a:p>
            <a:r>
              <a:rPr lang="en-US" dirty="0" smtClean="0"/>
              <a:t>Invite faculty to participate in multidisciplinary assessment</a:t>
            </a:r>
          </a:p>
          <a:p>
            <a:r>
              <a:rPr lang="en-US" dirty="0" smtClean="0"/>
              <a:t>Make faculty aware of research opportunities</a:t>
            </a:r>
          </a:p>
          <a:p>
            <a:endParaRPr lang="en-US" dirty="0"/>
          </a:p>
        </p:txBody>
      </p:sp>
    </p:spTree>
    <p:extLst>
      <p:ext uri="{BB962C8B-B14F-4D97-AF65-F5344CB8AC3E}">
        <p14:creationId xmlns:p14="http://schemas.microsoft.com/office/powerpoint/2010/main" val="909678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 SPAC Center?</a:t>
            </a:r>
            <a:endParaRPr lang="en-US" dirty="0"/>
          </a:p>
        </p:txBody>
      </p:sp>
      <p:sp>
        <p:nvSpPr>
          <p:cNvPr id="3" name="Content Placeholder 2"/>
          <p:cNvSpPr>
            <a:spLocks noGrp="1"/>
          </p:cNvSpPr>
          <p:nvPr>
            <p:ph idx="1"/>
          </p:nvPr>
        </p:nvSpPr>
        <p:spPr/>
        <p:txBody>
          <a:bodyPr>
            <a:normAutofit/>
          </a:bodyPr>
          <a:lstStyle/>
          <a:p>
            <a:r>
              <a:rPr lang="en-US" dirty="0"/>
              <a:t>Programs in School Psychology seem to have several interests focused on helping their respective programs grow and thrive for years to come while creating such impeccable training environments and educating communities on the profession. </a:t>
            </a:r>
            <a:endParaRPr lang="en-US" dirty="0" smtClean="0"/>
          </a:p>
          <a:p>
            <a:pPr marL="457200" lvl="1" indent="0">
              <a:buNone/>
            </a:pPr>
            <a:endParaRPr lang="en-US" dirty="0" smtClean="0"/>
          </a:p>
        </p:txBody>
      </p:sp>
    </p:spTree>
    <p:extLst>
      <p:ext uri="{BB962C8B-B14F-4D97-AF65-F5344CB8AC3E}">
        <p14:creationId xmlns:p14="http://schemas.microsoft.com/office/powerpoint/2010/main" val="8400636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smtClean="0"/>
              <a:t>Activity Time!!!</a:t>
            </a:r>
            <a:endParaRPr lang="en-US" sz="6000" dirty="0"/>
          </a:p>
        </p:txBody>
      </p:sp>
      <p:sp>
        <p:nvSpPr>
          <p:cNvPr id="3" name="Subtitle 2"/>
          <p:cNvSpPr>
            <a:spLocks noGrp="1"/>
          </p:cNvSpPr>
          <p:nvPr>
            <p:ph type="subTitle" idx="1"/>
          </p:nvPr>
        </p:nvSpPr>
        <p:spPr>
          <a:xfrm>
            <a:off x="1461509" y="4110960"/>
            <a:ext cx="6400800" cy="1752600"/>
          </a:xfrm>
        </p:spPr>
        <p:txBody>
          <a:bodyPr/>
          <a:lstStyle/>
          <a:p>
            <a:endParaRPr lang="en-US"/>
          </a:p>
        </p:txBody>
      </p:sp>
    </p:spTree>
    <p:extLst>
      <p:ext uri="{BB962C8B-B14F-4D97-AF65-F5344CB8AC3E}">
        <p14:creationId xmlns:p14="http://schemas.microsoft.com/office/powerpoint/2010/main" val="15086348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1</a:t>
            </a:r>
            <a:endParaRPr lang="en-US" dirty="0"/>
          </a:p>
        </p:txBody>
      </p:sp>
      <p:sp>
        <p:nvSpPr>
          <p:cNvPr id="3" name="Content Placeholder 2"/>
          <p:cNvSpPr>
            <a:spLocks noGrp="1"/>
          </p:cNvSpPr>
          <p:nvPr>
            <p:ph idx="1"/>
          </p:nvPr>
        </p:nvSpPr>
        <p:spPr/>
        <p:txBody>
          <a:bodyPr/>
          <a:lstStyle/>
          <a:p>
            <a:r>
              <a:rPr lang="en-US" dirty="0" smtClean="0"/>
              <a:t>Considering all the components discussed in today’s SPAC presentation, how would you create your own SPAC?</a:t>
            </a:r>
          </a:p>
          <a:p>
            <a:pPr lvl="1"/>
            <a:r>
              <a:rPr lang="en-US" dirty="0" smtClean="0"/>
              <a:t>Mission?</a:t>
            </a:r>
          </a:p>
          <a:p>
            <a:pPr lvl="1"/>
            <a:r>
              <a:rPr lang="en-US" dirty="0" smtClean="0"/>
              <a:t>Goals and Objectives?</a:t>
            </a:r>
          </a:p>
          <a:p>
            <a:pPr lvl="1"/>
            <a:r>
              <a:rPr lang="en-US" dirty="0" smtClean="0"/>
              <a:t>Collaborators?</a:t>
            </a:r>
          </a:p>
          <a:p>
            <a:pPr lvl="1"/>
            <a:r>
              <a:rPr lang="en-US" dirty="0" smtClean="0"/>
              <a:t>Obstacles you may encounter?</a:t>
            </a:r>
          </a:p>
        </p:txBody>
      </p:sp>
    </p:spTree>
    <p:extLst>
      <p:ext uri="{BB962C8B-B14F-4D97-AF65-F5344CB8AC3E}">
        <p14:creationId xmlns:p14="http://schemas.microsoft.com/office/powerpoint/2010/main" val="21663733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Activity 2</a:t>
            </a:r>
            <a:endParaRPr lang="en-US" dirty="0"/>
          </a:p>
        </p:txBody>
      </p:sp>
      <p:sp>
        <p:nvSpPr>
          <p:cNvPr id="7" name="Content Placeholder 6"/>
          <p:cNvSpPr>
            <a:spLocks noGrp="1"/>
          </p:cNvSpPr>
          <p:nvPr>
            <p:ph idx="1"/>
          </p:nvPr>
        </p:nvSpPr>
        <p:spPr/>
        <p:txBody>
          <a:bodyPr/>
          <a:lstStyle/>
          <a:p>
            <a:r>
              <a:rPr lang="en-US" dirty="0" smtClean="0"/>
              <a:t>What procedure would you use for the following referral?</a:t>
            </a:r>
          </a:p>
          <a:p>
            <a:pPr lvl="1"/>
            <a:endParaRPr lang="en-US" dirty="0"/>
          </a:p>
        </p:txBody>
      </p:sp>
    </p:spTree>
    <p:extLst>
      <p:ext uri="{BB962C8B-B14F-4D97-AF65-F5344CB8AC3E}">
        <p14:creationId xmlns:p14="http://schemas.microsoft.com/office/powerpoint/2010/main" val="26833131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Screen shot 2014-10-16 at 1.19.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997" y="518314"/>
            <a:ext cx="4452561" cy="5786214"/>
          </a:xfrm>
          <a:prstGeom prst="rect">
            <a:avLst/>
          </a:prstGeom>
        </p:spPr>
      </p:pic>
      <p:pic>
        <p:nvPicPr>
          <p:cNvPr id="5" name="Picture 4" descr="Screen shot 2014-10-16 at 1.19.4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8635" y="518315"/>
            <a:ext cx="4461831" cy="5786214"/>
          </a:xfrm>
          <a:prstGeom prst="rect">
            <a:avLst/>
          </a:prstGeom>
        </p:spPr>
      </p:pic>
      <p:sp>
        <p:nvSpPr>
          <p:cNvPr id="6" name="Rectangle 5"/>
          <p:cNvSpPr/>
          <p:nvPr/>
        </p:nvSpPr>
        <p:spPr>
          <a:xfrm>
            <a:off x="1629596" y="2168937"/>
            <a:ext cx="977758" cy="17980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25007" y="2989313"/>
            <a:ext cx="1382347" cy="17980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332922" y="2411241"/>
            <a:ext cx="948982" cy="17980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977757" y="2501145"/>
            <a:ext cx="1236245" cy="48816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1899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 for Your Attendance!</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836686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6458"/>
            <a:ext cx="8229600" cy="1143000"/>
          </a:xfrm>
        </p:spPr>
        <p:txBody>
          <a:bodyPr/>
          <a:lstStyle/>
          <a:p>
            <a:r>
              <a:rPr lang="en-US" dirty="0" smtClean="0"/>
              <a:t>References</a:t>
            </a:r>
            <a:endParaRPr lang="en-US" dirty="0"/>
          </a:p>
        </p:txBody>
      </p:sp>
      <p:sp>
        <p:nvSpPr>
          <p:cNvPr id="3" name="Content Placeholder 2"/>
          <p:cNvSpPr>
            <a:spLocks noGrp="1"/>
          </p:cNvSpPr>
          <p:nvPr>
            <p:ph idx="1"/>
          </p:nvPr>
        </p:nvSpPr>
        <p:spPr>
          <a:xfrm>
            <a:off x="1" y="846138"/>
            <a:ext cx="9144000" cy="6271916"/>
          </a:xfrm>
        </p:spPr>
        <p:txBody>
          <a:bodyPr>
            <a:normAutofit fontScale="77500" lnSpcReduction="20000"/>
          </a:bodyPr>
          <a:lstStyle/>
          <a:p>
            <a:pPr marL="0" indent="0">
              <a:buNone/>
            </a:pPr>
            <a:r>
              <a:rPr lang="en-US" sz="1800" dirty="0"/>
              <a:t>Atkins, M., </a:t>
            </a:r>
            <a:r>
              <a:rPr lang="en-US" sz="1800" dirty="0" err="1"/>
              <a:t>Adil</a:t>
            </a:r>
            <a:r>
              <a:rPr lang="en-US" sz="1800" dirty="0"/>
              <a:t>, J., Jackson, M., McKay, M., &amp; Bell, C. (2001). </a:t>
            </a:r>
            <a:r>
              <a:rPr lang="en-US" sz="1800" i="1" dirty="0"/>
              <a:t>An ecological model for school-based mental health services</a:t>
            </a:r>
            <a:r>
              <a:rPr lang="en-US" sz="1800" dirty="0"/>
              <a:t>. </a:t>
            </a:r>
            <a:r>
              <a:rPr lang="en-US" sz="1800" dirty="0" smtClean="0"/>
              <a:t>	13th Annual Conference Proceedings: A System of Care for Children's Mental Health: Expanding the Research Base. 	Tampa: University of South Florida.</a:t>
            </a:r>
          </a:p>
          <a:p>
            <a:pPr marL="0" indent="0">
              <a:buNone/>
            </a:pPr>
            <a:endParaRPr lang="en-US" sz="1800" dirty="0"/>
          </a:p>
          <a:p>
            <a:pPr marL="0" indent="0">
              <a:buNone/>
            </a:pPr>
            <a:r>
              <a:rPr lang="en-US" sz="1800" dirty="0" smtClean="0"/>
              <a:t>Atkins</a:t>
            </a:r>
            <a:r>
              <a:rPr lang="en-US" sz="1800" dirty="0"/>
              <a:t>, M. S., Frazier, S. L., </a:t>
            </a:r>
            <a:r>
              <a:rPr lang="en-US" sz="1800" dirty="0" err="1"/>
              <a:t>Adil</a:t>
            </a:r>
            <a:r>
              <a:rPr lang="en-US" sz="1800" dirty="0"/>
              <a:t>, J. A., &amp; </a:t>
            </a:r>
            <a:r>
              <a:rPr lang="en-US" sz="1800" dirty="0" err="1"/>
              <a:t>Talbott</a:t>
            </a:r>
            <a:r>
              <a:rPr lang="en-US" sz="1800" dirty="0"/>
              <a:t>, E. (2003) School-based mental health services in urban communities. In M. </a:t>
            </a:r>
            <a:r>
              <a:rPr lang="en-US" sz="1800" dirty="0" smtClean="0"/>
              <a:t>	</a:t>
            </a:r>
            <a:r>
              <a:rPr lang="en-US" sz="1800" dirty="0" err="1" smtClean="0"/>
              <a:t>Weist</a:t>
            </a:r>
            <a:r>
              <a:rPr lang="en-US" sz="1800" dirty="0"/>
              <a:t>, S. Evans, &amp; N. </a:t>
            </a:r>
            <a:r>
              <a:rPr lang="en-US" sz="1800" dirty="0" err="1"/>
              <a:t>Tashman</a:t>
            </a:r>
            <a:r>
              <a:rPr lang="en-US" sz="1800" dirty="0"/>
              <a:t> (Eds.), </a:t>
            </a:r>
            <a:r>
              <a:rPr lang="en-US" sz="1800" i="1" dirty="0"/>
              <a:t>Handbook of school mental health: Advancing practice and research</a:t>
            </a:r>
            <a:r>
              <a:rPr lang="en-US" sz="1800" dirty="0"/>
              <a:t> (pp. 165</a:t>
            </a:r>
            <a:r>
              <a:rPr lang="en-US" sz="1800" dirty="0" smtClean="0"/>
              <a:t>–	178</a:t>
            </a:r>
            <a:r>
              <a:rPr lang="en-US" sz="1800" dirty="0"/>
              <a:t>). New York: Kluwer Academic</a:t>
            </a:r>
            <a:r>
              <a:rPr lang="en-US" sz="1800" dirty="0" smtClean="0"/>
              <a:t>.</a:t>
            </a:r>
            <a:endParaRPr lang="en-US" sz="1800" dirty="0"/>
          </a:p>
          <a:p>
            <a:pPr marL="0" indent="0">
              <a:buNone/>
            </a:pPr>
            <a:endParaRPr lang="en-US" sz="1800" dirty="0" smtClean="0"/>
          </a:p>
          <a:p>
            <a:pPr marL="0" indent="0">
              <a:buNone/>
            </a:pPr>
            <a:r>
              <a:rPr lang="en-US" sz="1600" dirty="0" smtClean="0"/>
              <a:t>Doll, B., </a:t>
            </a:r>
            <a:r>
              <a:rPr lang="en-US" sz="1600" dirty="0"/>
              <a:t>&amp; </a:t>
            </a:r>
            <a:r>
              <a:rPr lang="en-US" sz="1600" dirty="0" smtClean="0"/>
              <a:t>Cummings, </a:t>
            </a:r>
            <a:r>
              <a:rPr lang="en-US" sz="1600" dirty="0"/>
              <a:t>J</a:t>
            </a:r>
            <a:r>
              <a:rPr lang="en-US" sz="1600" dirty="0" smtClean="0"/>
              <a:t>. </a:t>
            </a:r>
            <a:r>
              <a:rPr lang="en-US" sz="1600" dirty="0"/>
              <a:t>A</a:t>
            </a:r>
            <a:r>
              <a:rPr lang="en-US" sz="1600" dirty="0" smtClean="0"/>
              <a:t>. </a:t>
            </a:r>
            <a:r>
              <a:rPr lang="en-US" sz="1600" dirty="0"/>
              <a:t>(2008). Best practices in </a:t>
            </a:r>
            <a:r>
              <a:rPr lang="en-US" sz="1600" dirty="0" smtClean="0"/>
              <a:t>in population-based school mental health services. </a:t>
            </a:r>
            <a:r>
              <a:rPr lang="en-US" sz="1600" dirty="0"/>
              <a:t>In A. Thomas &amp; J. Grimes (Eds.), Best </a:t>
            </a:r>
            <a:r>
              <a:rPr lang="en-US" sz="1600" dirty="0" smtClean="0"/>
              <a:t>	practices </a:t>
            </a:r>
            <a:r>
              <a:rPr lang="en-US" sz="1600" dirty="0"/>
              <a:t>in school psychology V. (</a:t>
            </a:r>
            <a:r>
              <a:rPr lang="en-US" sz="1600" dirty="0" err="1"/>
              <a:t>pp</a:t>
            </a:r>
            <a:r>
              <a:rPr lang="en-US" sz="1600" dirty="0"/>
              <a:t> </a:t>
            </a:r>
            <a:r>
              <a:rPr lang="en-US" sz="1600" dirty="0" smtClean="0"/>
              <a:t>1333-1347)</a:t>
            </a:r>
            <a:r>
              <a:rPr lang="en-US" sz="1600" dirty="0"/>
              <a:t>. Bethesda, MD: National Association of School Psychologists. </a:t>
            </a:r>
          </a:p>
          <a:p>
            <a:pPr marL="0" indent="0">
              <a:buNone/>
            </a:pPr>
            <a:endParaRPr lang="en-US" sz="1800" dirty="0"/>
          </a:p>
          <a:p>
            <a:pPr marL="0" indent="0">
              <a:buNone/>
            </a:pPr>
            <a:r>
              <a:rPr lang="en-US" sz="1800" dirty="0" smtClean="0"/>
              <a:t>Flaherty</a:t>
            </a:r>
            <a:r>
              <a:rPr lang="en-US" sz="1800" dirty="0"/>
              <a:t>, L. T., &amp; </a:t>
            </a:r>
            <a:r>
              <a:rPr lang="en-US" sz="1800" dirty="0" err="1"/>
              <a:t>Osher</a:t>
            </a:r>
            <a:r>
              <a:rPr lang="en-US" sz="1800" dirty="0"/>
              <a:t>, D. (2003). History of school-based mental health services. In M. D. </a:t>
            </a:r>
            <a:r>
              <a:rPr lang="en-US" sz="1800" dirty="0" err="1"/>
              <a:t>Weist</a:t>
            </a:r>
            <a:r>
              <a:rPr lang="en-US" sz="1800" dirty="0"/>
              <a:t>, S. W. Evans, &amp; N. A. Lever </a:t>
            </a:r>
            <a:r>
              <a:rPr lang="en-US" sz="1800" dirty="0" smtClean="0"/>
              <a:t>	(</a:t>
            </a:r>
            <a:r>
              <a:rPr lang="en-US" sz="1800" dirty="0"/>
              <a:t>Eds.), </a:t>
            </a:r>
            <a:r>
              <a:rPr lang="en-US" sz="1800" i="1" dirty="0"/>
              <a:t>Handbook of school mental health: Advancing practice and research</a:t>
            </a:r>
            <a:r>
              <a:rPr lang="en-US" sz="1800" dirty="0"/>
              <a:t> (pp. 11–22). New York: Kluwer Academic.</a:t>
            </a:r>
            <a:endParaRPr lang="en-US" sz="1800" dirty="0" smtClean="0"/>
          </a:p>
          <a:p>
            <a:pPr marL="0" indent="0">
              <a:buNone/>
            </a:pPr>
            <a:endParaRPr lang="en-US" sz="1800" dirty="0" smtClean="0"/>
          </a:p>
          <a:p>
            <a:pPr marL="0" indent="0">
              <a:buNone/>
            </a:pPr>
            <a:r>
              <a:rPr lang="en-US" sz="1800" dirty="0" smtClean="0"/>
              <a:t>Flaherty</a:t>
            </a:r>
            <a:r>
              <a:rPr lang="en-US" sz="1800" dirty="0"/>
              <a:t>, L. T., &amp; </a:t>
            </a:r>
            <a:r>
              <a:rPr lang="en-US" sz="1800" dirty="0" err="1"/>
              <a:t>Weist</a:t>
            </a:r>
            <a:r>
              <a:rPr lang="en-US" sz="1800" dirty="0"/>
              <a:t>, M. D. (1999). School-based mental health services: The Baltimore models. </a:t>
            </a:r>
            <a:r>
              <a:rPr lang="en-US" sz="1800" i="1" dirty="0"/>
              <a:t>Psychology in the Schools</a:t>
            </a:r>
            <a:r>
              <a:rPr lang="en-US" sz="1800" dirty="0"/>
              <a:t>, </a:t>
            </a:r>
            <a:r>
              <a:rPr lang="en-US" sz="1800" dirty="0" smtClean="0"/>
              <a:t>	</a:t>
            </a:r>
            <a:r>
              <a:rPr lang="en-US" sz="1800" i="1" dirty="0" smtClean="0"/>
              <a:t>36</a:t>
            </a:r>
            <a:r>
              <a:rPr lang="en-US" sz="1800" dirty="0"/>
              <a:t>, 379–389</a:t>
            </a:r>
            <a:r>
              <a:rPr lang="en-US" sz="1800" dirty="0" smtClean="0"/>
              <a:t>.</a:t>
            </a:r>
          </a:p>
          <a:p>
            <a:pPr marL="0" indent="0">
              <a:buNone/>
            </a:pPr>
            <a:endParaRPr lang="en-US" sz="1800" dirty="0" smtClean="0"/>
          </a:p>
          <a:p>
            <a:pPr marL="0" indent="0">
              <a:buNone/>
            </a:pPr>
            <a:r>
              <a:rPr lang="en-US" sz="1800" dirty="0" smtClean="0"/>
              <a:t>Jacoby</a:t>
            </a:r>
            <a:r>
              <a:rPr lang="en-US" sz="1800" dirty="0"/>
              <a:t>, W. G. </a:t>
            </a:r>
            <a:r>
              <a:rPr lang="en-US" sz="1800" dirty="0" smtClean="0"/>
              <a:t>(2005)</a:t>
            </a:r>
            <a:r>
              <a:rPr lang="en-US" sz="1800" dirty="0"/>
              <a:t>. School-Based Mental </a:t>
            </a:r>
            <a:r>
              <a:rPr lang="en-US" sz="1800" dirty="0" smtClean="0"/>
              <a:t>Health Programs </a:t>
            </a:r>
            <a:r>
              <a:rPr lang="en-US" sz="1800" dirty="0"/>
              <a:t>and Services: Overview and </a:t>
            </a:r>
            <a:r>
              <a:rPr lang="en-US" sz="1800" dirty="0" smtClean="0"/>
              <a:t>Introduction to </a:t>
            </a:r>
            <a:r>
              <a:rPr lang="en-US" sz="1800" dirty="0"/>
              <a:t>the Special Issue</a:t>
            </a:r>
            <a:r>
              <a:rPr lang="en-US" sz="1800" dirty="0" smtClean="0"/>
              <a:t>. 	</a:t>
            </a:r>
            <a:r>
              <a:rPr lang="en-US" sz="1800" i="1" dirty="0" smtClean="0"/>
              <a:t>Journal of Abnormal Child Psychology</a:t>
            </a:r>
            <a:r>
              <a:rPr lang="en-US" sz="1800" dirty="0" smtClean="0"/>
              <a:t>, </a:t>
            </a:r>
            <a:r>
              <a:rPr lang="en-US" sz="1800" i="1" dirty="0" smtClean="0"/>
              <a:t>33</a:t>
            </a:r>
            <a:r>
              <a:rPr lang="en-US" sz="1800" dirty="0" smtClean="0"/>
              <a:t>(</a:t>
            </a:r>
            <a:r>
              <a:rPr lang="en-US" sz="1800" dirty="0"/>
              <a:t>6</a:t>
            </a:r>
            <a:r>
              <a:rPr lang="en-US" sz="1800" dirty="0" smtClean="0"/>
              <a:t>)</a:t>
            </a:r>
            <a:r>
              <a:rPr lang="en-US" sz="1800" dirty="0"/>
              <a:t>, </a:t>
            </a:r>
            <a:r>
              <a:rPr lang="en-US" sz="1800" dirty="0" smtClean="0"/>
              <a:t>657-663.</a:t>
            </a:r>
          </a:p>
          <a:p>
            <a:pPr marL="0" indent="0">
              <a:buNone/>
            </a:pPr>
            <a:endParaRPr lang="en-US" sz="1800" dirty="0" smtClean="0"/>
          </a:p>
          <a:p>
            <a:pPr marL="0" indent="0">
              <a:buNone/>
            </a:pPr>
            <a:r>
              <a:rPr lang="en-US" sz="1800" dirty="0" err="1" smtClean="0"/>
              <a:t>Paternite</a:t>
            </a:r>
            <a:r>
              <a:rPr lang="en-US" sz="1800" dirty="0"/>
              <a:t>, C. E. (2004). Involving educators in school</a:t>
            </a:r>
            <a:r>
              <a:rPr lang="en-US" sz="1800" dirty="0" smtClean="0"/>
              <a:t>-based </a:t>
            </a:r>
            <a:r>
              <a:rPr lang="en-US" sz="1800" dirty="0"/>
              <a:t>mental </a:t>
            </a:r>
            <a:r>
              <a:rPr lang="en-US" sz="1800" dirty="0" smtClean="0"/>
              <a:t>health </a:t>
            </a:r>
            <a:r>
              <a:rPr lang="en-US" sz="1800" dirty="0"/>
              <a:t>programs. In K. E. Robinson </a:t>
            </a:r>
            <a:r>
              <a:rPr lang="en-US" sz="1800" dirty="0" smtClean="0"/>
              <a:t>(</a:t>
            </a:r>
            <a:r>
              <a:rPr lang="en-US" sz="1800" dirty="0"/>
              <a:t>Ed.), </a:t>
            </a:r>
            <a:r>
              <a:rPr lang="en-US" sz="1800" i="1" dirty="0"/>
              <a:t>School-based </a:t>
            </a:r>
            <a:r>
              <a:rPr lang="en-US" sz="1800" i="1" dirty="0" smtClean="0"/>
              <a:t>	mental health</a:t>
            </a:r>
            <a:r>
              <a:rPr lang="en-US" sz="1800" i="1" dirty="0"/>
              <a:t>: Best practices </a:t>
            </a:r>
            <a:r>
              <a:rPr lang="en-US" sz="1800" i="1" dirty="0" smtClean="0"/>
              <a:t>and </a:t>
            </a:r>
            <a:r>
              <a:rPr lang="en-US" sz="1800" i="1" dirty="0"/>
              <a:t>program models</a:t>
            </a:r>
            <a:r>
              <a:rPr lang="en-US" sz="1800" dirty="0"/>
              <a:t> (pp. 6–1 – 6–21). </a:t>
            </a:r>
            <a:r>
              <a:rPr lang="en-US" sz="1800" dirty="0" smtClean="0"/>
              <a:t>	Kingston</a:t>
            </a:r>
            <a:r>
              <a:rPr lang="en-US" sz="1800" dirty="0"/>
              <a:t>, NJ: Research Institute, Inc</a:t>
            </a:r>
            <a:r>
              <a:rPr lang="en-US" sz="1800" dirty="0" smtClean="0"/>
              <a:t>.</a:t>
            </a:r>
          </a:p>
          <a:p>
            <a:pPr marL="0" indent="0">
              <a:buNone/>
            </a:pPr>
            <a:endParaRPr lang="en-US" sz="1800" dirty="0" smtClean="0"/>
          </a:p>
          <a:p>
            <a:pPr marL="0" indent="0">
              <a:buNone/>
            </a:pPr>
            <a:r>
              <a:rPr lang="en-US" sz="1800" dirty="0" err="1" smtClean="0"/>
              <a:t>Rones</a:t>
            </a:r>
            <a:r>
              <a:rPr lang="en-US" sz="1800" dirty="0"/>
              <a:t>, M., &amp; </a:t>
            </a:r>
            <a:r>
              <a:rPr lang="en-US" sz="1800" dirty="0" err="1"/>
              <a:t>Hoagwood</a:t>
            </a:r>
            <a:r>
              <a:rPr lang="en-US" sz="1800" dirty="0"/>
              <a:t>, K. (2000). School-based mental health services: A research review. </a:t>
            </a:r>
            <a:r>
              <a:rPr lang="en-US" sz="1800" i="1" dirty="0"/>
              <a:t>Clinical Child and Family </a:t>
            </a:r>
            <a:r>
              <a:rPr lang="en-US" sz="1800" i="1" dirty="0" smtClean="0"/>
              <a:t>	Psychology </a:t>
            </a:r>
            <a:r>
              <a:rPr lang="en-US" sz="1800" i="1" dirty="0"/>
              <a:t>Review</a:t>
            </a:r>
            <a:r>
              <a:rPr lang="en-US" sz="1800" dirty="0"/>
              <a:t>, </a:t>
            </a:r>
            <a:r>
              <a:rPr lang="en-US" sz="1800" i="1" dirty="0"/>
              <a:t>3</a:t>
            </a:r>
            <a:r>
              <a:rPr lang="en-US" sz="1800" dirty="0"/>
              <a:t>, 223–241</a:t>
            </a:r>
            <a:r>
              <a:rPr lang="en-US" sz="1800" dirty="0" smtClean="0"/>
              <a:t>.</a:t>
            </a:r>
          </a:p>
          <a:p>
            <a:pPr marL="0" indent="0">
              <a:buNone/>
            </a:pPr>
            <a:endParaRPr lang="en-US" sz="1800" dirty="0" smtClean="0"/>
          </a:p>
          <a:p>
            <a:pPr marL="0" indent="0">
              <a:buNone/>
            </a:pPr>
            <a:r>
              <a:rPr lang="en-US" sz="1800" dirty="0" smtClean="0"/>
              <a:t>Smith-Bailey, D. </a:t>
            </a:r>
            <a:r>
              <a:rPr lang="en-US" sz="1800" dirty="0"/>
              <a:t>(</a:t>
            </a:r>
            <a:r>
              <a:rPr lang="en-US" sz="1800" dirty="0" smtClean="0"/>
              <a:t>2003)</a:t>
            </a:r>
            <a:r>
              <a:rPr lang="en-US" sz="1800" dirty="0"/>
              <a:t>. </a:t>
            </a:r>
            <a:r>
              <a:rPr lang="en-US" sz="1800" dirty="0" smtClean="0"/>
              <a:t>Building an independent practice. </a:t>
            </a:r>
            <a:r>
              <a:rPr lang="en-US" sz="1800" i="1" dirty="0" smtClean="0"/>
              <a:t>Monitor of Psychology</a:t>
            </a:r>
            <a:r>
              <a:rPr lang="en-US" sz="1800" dirty="0" smtClean="0"/>
              <a:t>, </a:t>
            </a:r>
            <a:r>
              <a:rPr lang="en-US" sz="1800" i="1" dirty="0" smtClean="0"/>
              <a:t>34</a:t>
            </a:r>
            <a:r>
              <a:rPr lang="en-US" sz="1800" dirty="0" smtClean="0"/>
              <a:t>(9), pp. 40.</a:t>
            </a:r>
            <a:endParaRPr lang="en-US" sz="1800" dirty="0"/>
          </a:p>
          <a:p>
            <a:pPr marL="0" indent="0">
              <a:buNone/>
            </a:pPr>
            <a:endParaRPr lang="en-US" sz="1800" dirty="0" smtClean="0"/>
          </a:p>
          <a:p>
            <a:pPr marL="0" indent="0">
              <a:buNone/>
            </a:pPr>
            <a:r>
              <a:rPr lang="en-US" sz="1800" dirty="0" err="1" smtClean="0"/>
              <a:t>Weist</a:t>
            </a:r>
            <a:r>
              <a:rPr lang="en-US" sz="1800" dirty="0"/>
              <a:t>, M. D., Evans, S. W., &amp; Lever, N. A. (Eds.).  </a:t>
            </a:r>
            <a:r>
              <a:rPr lang="en-US" sz="1800" dirty="0" smtClean="0"/>
              <a:t>(2003). </a:t>
            </a:r>
            <a:r>
              <a:rPr lang="en-US" sz="1800" i="1" dirty="0" smtClean="0"/>
              <a:t>Handbook of school mental health: Advancing practice and 	research</a:t>
            </a:r>
            <a:r>
              <a:rPr lang="en-US" sz="1800" dirty="0" smtClean="0"/>
              <a:t>. New York: Kluwer Academic.</a:t>
            </a:r>
          </a:p>
          <a:p>
            <a:pPr marL="0" indent="0">
              <a:buNone/>
            </a:pPr>
            <a:endParaRPr lang="en-US" sz="1800" dirty="0"/>
          </a:p>
        </p:txBody>
      </p:sp>
    </p:spTree>
    <p:extLst>
      <p:ext uri="{BB962C8B-B14F-4D97-AF65-F5344CB8AC3E}">
        <p14:creationId xmlns:p14="http://schemas.microsoft.com/office/powerpoint/2010/main" val="365560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 SPAC Center?</a:t>
            </a:r>
          </a:p>
        </p:txBody>
      </p:sp>
      <p:sp>
        <p:nvSpPr>
          <p:cNvPr id="3" name="Content Placeholder 2"/>
          <p:cNvSpPr>
            <a:spLocks noGrp="1"/>
          </p:cNvSpPr>
          <p:nvPr>
            <p:ph idx="1"/>
          </p:nvPr>
        </p:nvSpPr>
        <p:spPr/>
        <p:txBody>
          <a:bodyPr>
            <a:normAutofit/>
          </a:bodyPr>
          <a:lstStyle/>
          <a:p>
            <a:pPr marL="342900" lvl="1" indent="-342900">
              <a:buFont typeface="Arial"/>
              <a:buChar char="•"/>
            </a:pPr>
            <a:r>
              <a:rPr lang="en-US" sz="3600" dirty="0"/>
              <a:t>The development of SPACS are an excellent investment in helping to meet the positive goals School Psychologists seek to achieve.</a:t>
            </a:r>
          </a:p>
          <a:p>
            <a:pPr marL="0" indent="0">
              <a:buNone/>
            </a:pPr>
            <a:endParaRPr lang="en-US" sz="4000" dirty="0"/>
          </a:p>
        </p:txBody>
      </p:sp>
    </p:spTree>
    <p:extLst>
      <p:ext uri="{BB962C8B-B14F-4D97-AF65-F5344CB8AC3E}">
        <p14:creationId xmlns:p14="http://schemas.microsoft.com/office/powerpoint/2010/main" val="2591383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89000" y="1045596"/>
            <a:ext cx="6400800" cy="1752600"/>
          </a:xfrm>
        </p:spPr>
        <p:txBody>
          <a:bodyPr>
            <a:noAutofit/>
          </a:bodyPr>
          <a:lstStyle/>
          <a:p>
            <a:r>
              <a:rPr lang="en-US" sz="6600" dirty="0" smtClean="0"/>
              <a:t>Where do I (WE) Begin?</a:t>
            </a:r>
            <a:endParaRPr lang="en-US" sz="6600" dirty="0"/>
          </a:p>
        </p:txBody>
      </p:sp>
      <p:pic>
        <p:nvPicPr>
          <p:cNvPr id="2" name="Picture 1"/>
          <p:cNvPicPr>
            <a:picLocks noChangeAspect="1"/>
          </p:cNvPicPr>
          <p:nvPr/>
        </p:nvPicPr>
        <p:blipFill>
          <a:blip r:embed="rId3"/>
          <a:stretch>
            <a:fillRect/>
          </a:stretch>
        </p:blipFill>
        <p:spPr>
          <a:xfrm>
            <a:off x="2759431" y="3169875"/>
            <a:ext cx="3352917" cy="2919010"/>
          </a:xfrm>
          <a:prstGeom prst="rect">
            <a:avLst/>
          </a:prstGeom>
        </p:spPr>
      </p:pic>
    </p:spTree>
    <p:extLst>
      <p:ext uri="{BB962C8B-B14F-4D97-AF65-F5344CB8AC3E}">
        <p14:creationId xmlns:p14="http://schemas.microsoft.com/office/powerpoint/2010/main" val="16757956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1713</TotalTime>
  <Words>2207</Words>
  <Application>Microsoft Office PowerPoint</Application>
  <PresentationFormat>On-screen Show (4:3)</PresentationFormat>
  <Paragraphs>438</Paragraphs>
  <Slides>75</Slides>
  <Notes>75</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The Development of School Psychology Assessment Centers: Training, Service Delivery and Research </vt:lpstr>
      <vt:lpstr>Mini-Skills Workshop Parts</vt:lpstr>
      <vt:lpstr>Goals for Today</vt:lpstr>
      <vt:lpstr>PowerPoint Presentation</vt:lpstr>
      <vt:lpstr>Why a SPAC Center?</vt:lpstr>
      <vt:lpstr>Why a SPAC Center?</vt:lpstr>
      <vt:lpstr>Why a SPAC Center?</vt:lpstr>
      <vt:lpstr>Why a SPAC Center?</vt:lpstr>
      <vt:lpstr>PowerPoint Presentation</vt:lpstr>
      <vt:lpstr>Where do I (WE) Begin?</vt:lpstr>
      <vt:lpstr>Where do I (WE) Begin?</vt:lpstr>
      <vt:lpstr>Where do I (WE) Begin?</vt:lpstr>
      <vt:lpstr>Part I</vt:lpstr>
      <vt:lpstr>Creating a Successful Proposal</vt:lpstr>
      <vt:lpstr>The Mission</vt:lpstr>
      <vt:lpstr>The Mission</vt:lpstr>
      <vt:lpstr>Mission Example</vt:lpstr>
      <vt:lpstr>Principle Activities</vt:lpstr>
      <vt:lpstr>Principle Activities Example</vt:lpstr>
      <vt:lpstr>Describing Your Activities</vt:lpstr>
      <vt:lpstr>Research Activities Reviewed </vt:lpstr>
      <vt:lpstr>Research Activities Example</vt:lpstr>
      <vt:lpstr>Service Delivery Activities Reviewed </vt:lpstr>
      <vt:lpstr>Service Delivery Example</vt:lpstr>
      <vt:lpstr>Outreach and Student Services Activities Reviewed </vt:lpstr>
      <vt:lpstr>Outreach and Student Services Example</vt:lpstr>
      <vt:lpstr>Faculty and Student Professional Development Activities Reviewed</vt:lpstr>
      <vt:lpstr>Faculty and Student Professional Development Example</vt:lpstr>
      <vt:lpstr>Creating the Organization of Your Center</vt:lpstr>
      <vt:lpstr>Organization of Your Center</vt:lpstr>
      <vt:lpstr>Organization of Your Center (con’t)</vt:lpstr>
      <vt:lpstr>Organization of Your Center (con’t)</vt:lpstr>
      <vt:lpstr>Organization of Your Center Example</vt:lpstr>
      <vt:lpstr>Organization of Your Center Example</vt:lpstr>
      <vt:lpstr>Finding Resources for Your Center</vt:lpstr>
      <vt:lpstr>Finding Resources</vt:lpstr>
      <vt:lpstr>Finding Resources</vt:lpstr>
      <vt:lpstr>Creating a Budget for Your Center</vt:lpstr>
      <vt:lpstr>Creating Your Budget</vt:lpstr>
      <vt:lpstr>Example Statement for Budgeting</vt:lpstr>
      <vt:lpstr>Part II</vt:lpstr>
      <vt:lpstr>Client Paperwork</vt:lpstr>
      <vt:lpstr>Client Paperwork</vt:lpstr>
      <vt:lpstr>Client Paperwork</vt:lpstr>
      <vt:lpstr>Client Paperwork</vt:lpstr>
      <vt:lpstr>Client Paperwork</vt:lpstr>
      <vt:lpstr>Client Paperwork </vt:lpstr>
      <vt:lpstr>Client Paperwork</vt:lpstr>
      <vt:lpstr>Client Paperwork</vt:lpstr>
      <vt:lpstr>Client Paperwork</vt:lpstr>
      <vt:lpstr>Part III</vt:lpstr>
      <vt:lpstr>Paperwork Approval</vt:lpstr>
      <vt:lpstr>Part IV</vt:lpstr>
      <vt:lpstr>Training Personnel</vt:lpstr>
      <vt:lpstr>Training Personnel</vt:lpstr>
      <vt:lpstr>Training Personnel</vt:lpstr>
      <vt:lpstr>Part V</vt:lpstr>
      <vt:lpstr>Items Required</vt:lpstr>
      <vt:lpstr>PowerPoint Presentation</vt:lpstr>
      <vt:lpstr>Part VI</vt:lpstr>
      <vt:lpstr>Finding A Proper Assessment Space </vt:lpstr>
      <vt:lpstr>Proper Assessment Space</vt:lpstr>
      <vt:lpstr>Part VII</vt:lpstr>
      <vt:lpstr>Marketing your services </vt:lpstr>
      <vt:lpstr>Part VIII</vt:lpstr>
      <vt:lpstr>Maintaining Client Records </vt:lpstr>
      <vt:lpstr>Part IX</vt:lpstr>
      <vt:lpstr>Student Involvement</vt:lpstr>
      <vt:lpstr>Faculty Involvement</vt:lpstr>
      <vt:lpstr>Activity Time!!!</vt:lpstr>
      <vt:lpstr>Activity 1</vt:lpstr>
      <vt:lpstr>Activity 2</vt:lpstr>
      <vt:lpstr>PowerPoint Presentation</vt:lpstr>
      <vt:lpstr>Thank You for Your Attendance!</vt:lpstr>
      <vt:lpstr>References</vt:lpstr>
    </vt:vector>
  </TitlesOfParts>
  <Company>BeautifulBrwnBabyDol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Development of School Psychology Assessment Centers: Training, Service Delivery and Research</dc:title>
  <dc:creator>Nina Ellis-Hervey</dc:creator>
  <cp:lastModifiedBy>Brook Roberts</cp:lastModifiedBy>
  <cp:revision>91</cp:revision>
  <dcterms:created xsi:type="dcterms:W3CDTF">2014-10-13T21:40:49Z</dcterms:created>
  <dcterms:modified xsi:type="dcterms:W3CDTF">2014-10-17T17:46:53Z</dcterms:modified>
</cp:coreProperties>
</file>